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5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6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theme/themeOverride1.xml" ContentType="application/vnd.openxmlformats-officedocument.themeOverride+xml"/>
  <Override PartName="/ppt/charts/chart3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52"/>
  </p:notesMasterIdLst>
  <p:sldIdLst>
    <p:sldId id="256" r:id="rId2"/>
    <p:sldId id="257" r:id="rId3"/>
    <p:sldId id="284" r:id="rId4"/>
    <p:sldId id="276" r:id="rId5"/>
    <p:sldId id="269" r:id="rId6"/>
    <p:sldId id="268" r:id="rId7"/>
    <p:sldId id="267" r:id="rId8"/>
    <p:sldId id="325" r:id="rId9"/>
    <p:sldId id="316" r:id="rId10"/>
    <p:sldId id="335" r:id="rId11"/>
    <p:sldId id="336" r:id="rId12"/>
    <p:sldId id="337" r:id="rId13"/>
    <p:sldId id="285" r:id="rId14"/>
    <p:sldId id="274" r:id="rId15"/>
    <p:sldId id="338" r:id="rId16"/>
    <p:sldId id="326" r:id="rId17"/>
    <p:sldId id="312" r:id="rId18"/>
    <p:sldId id="339" r:id="rId19"/>
    <p:sldId id="300" r:id="rId20"/>
    <p:sldId id="329" r:id="rId21"/>
    <p:sldId id="290" r:id="rId22"/>
    <p:sldId id="333" r:id="rId23"/>
    <p:sldId id="334" r:id="rId24"/>
    <p:sldId id="289" r:id="rId25"/>
    <p:sldId id="314" r:id="rId26"/>
    <p:sldId id="263" r:id="rId27"/>
    <p:sldId id="265" r:id="rId28"/>
    <p:sldId id="344" r:id="rId29"/>
    <p:sldId id="315" r:id="rId30"/>
    <p:sldId id="308" r:id="rId31"/>
    <p:sldId id="309" r:id="rId32"/>
    <p:sldId id="330" r:id="rId33"/>
    <p:sldId id="272" r:id="rId34"/>
    <p:sldId id="331" r:id="rId35"/>
    <p:sldId id="296" r:id="rId36"/>
    <p:sldId id="294" r:id="rId37"/>
    <p:sldId id="318" r:id="rId38"/>
    <p:sldId id="273" r:id="rId39"/>
    <p:sldId id="302" r:id="rId40"/>
    <p:sldId id="319" r:id="rId41"/>
    <p:sldId id="340" r:id="rId42"/>
    <p:sldId id="341" r:id="rId43"/>
    <p:sldId id="307" r:id="rId44"/>
    <p:sldId id="324" r:id="rId45"/>
    <p:sldId id="342" r:id="rId46"/>
    <p:sldId id="343" r:id="rId47"/>
    <p:sldId id="278" r:id="rId48"/>
    <p:sldId id="298" r:id="rId49"/>
    <p:sldId id="320" r:id="rId50"/>
    <p:sldId id="321" r:id="rId5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51" userDrawn="1">
          <p15:clr>
            <a:srgbClr val="A4A3A4"/>
          </p15:clr>
        </p15:guide>
        <p15:guide id="4" orient="horz" pos="23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AB6"/>
    <a:srgbClr val="06106A"/>
    <a:srgbClr val="CCFFCC"/>
    <a:srgbClr val="CCECFF"/>
    <a:srgbClr val="990099"/>
    <a:srgbClr val="FFFF00"/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  <p:guide orient="horz" pos="2251"/>
        <p:guide orient="horz" pos="238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0.xlsx"/><Relationship Id="rId1" Type="http://schemas.openxmlformats.org/officeDocument/2006/relationships/themeOverride" Target="../theme/themeOverride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/>
              <a:t>Количество занимающихся </a:t>
            </a:r>
            <a:endParaRPr lang="ru-RU" sz="2800" dirty="0" smtClean="0"/>
          </a:p>
          <a:p>
            <a:pPr>
              <a:defRPr sz="2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/>
              <a:t>из </a:t>
            </a:r>
            <a:r>
              <a:rPr lang="ru-RU" sz="2800" dirty="0"/>
              <a:t>многодетных семей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32</c:v>
                </c:pt>
                <c:pt idx="1">
                  <c:v>37</c:v>
                </c:pt>
                <c:pt idx="2">
                  <c:v>53</c:v>
                </c:pt>
                <c:pt idx="3">
                  <c:v>88</c:v>
                </c:pt>
                <c:pt idx="4">
                  <c:v>91</c:v>
                </c:pt>
                <c:pt idx="5">
                  <c:v>112</c:v>
                </c:pt>
                <c:pt idx="6">
                  <c:v>118</c:v>
                </c:pt>
                <c:pt idx="7">
                  <c:v>131</c:v>
                </c:pt>
                <c:pt idx="8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6B-4633-BC72-5995468C31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8507616"/>
        <c:axId val="84936872"/>
      </c:barChart>
      <c:catAx>
        <c:axId val="14850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936872"/>
        <c:crosses val="autoZero"/>
        <c:auto val="1"/>
        <c:lblAlgn val="ctr"/>
        <c:lblOffset val="100"/>
        <c:noMultiLvlLbl val="0"/>
      </c:catAx>
      <c:valAx>
        <c:axId val="849368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850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 baseline="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889979795986937E-2"/>
          <c:y val="0.14380629810896872"/>
          <c:w val="0.87742271799358496"/>
          <c:h val="0.583038662720350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912</c:v>
                </c:pt>
                <c:pt idx="1">
                  <c:v>936</c:v>
                </c:pt>
                <c:pt idx="2">
                  <c:v>2189</c:v>
                </c:pt>
                <c:pt idx="3">
                  <c:v>732</c:v>
                </c:pt>
                <c:pt idx="4">
                  <c:v>1139</c:v>
                </c:pt>
                <c:pt idx="5">
                  <c:v>1438</c:v>
                </c:pt>
                <c:pt idx="6">
                  <c:v>1301</c:v>
                </c:pt>
                <c:pt idx="7">
                  <c:v>1550</c:v>
                </c:pt>
                <c:pt idx="8">
                  <c:v>2273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0D-4F8C-AFCC-95E2A4D916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9664696"/>
        <c:axId val="150284320"/>
      </c:barChart>
      <c:catAx>
        <c:axId val="149664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284320"/>
        <c:crosses val="autoZero"/>
        <c:auto val="1"/>
        <c:lblAlgn val="ctr"/>
        <c:lblOffset val="100"/>
        <c:noMultiLvlLbl val="0"/>
      </c:catAx>
      <c:valAx>
        <c:axId val="1502843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9664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0A1AB6"/>
                </a:solidFill>
                <a:latin typeface="+mn-lt"/>
                <a:ea typeface="+mn-ea"/>
                <a:cs typeface="+mn-cs"/>
              </a:defRPr>
            </a:pPr>
            <a:r>
              <a:rPr lang="ru-RU" sz="2400" b="1">
                <a:solidFill>
                  <a:srgbClr val="0A1AB6"/>
                </a:solidFill>
              </a:rPr>
              <a:t>Награждение знаком ГТО</a:t>
            </a:r>
          </a:p>
        </c:rich>
      </c:tx>
      <c:layout>
        <c:manualLayout>
          <c:xMode val="edge"/>
          <c:yMode val="edge"/>
          <c:x val="0.32964111256926232"/>
          <c:y val="2.38095238095238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0A1AB6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золотой знак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179</c:v>
                </c:pt>
                <c:pt idx="1">
                  <c:v>65</c:v>
                </c:pt>
                <c:pt idx="2">
                  <c:v>93</c:v>
                </c:pt>
                <c:pt idx="3">
                  <c:v>189</c:v>
                </c:pt>
                <c:pt idx="4">
                  <c:v>397</c:v>
                </c:pt>
                <c:pt idx="5">
                  <c:v>341</c:v>
                </c:pt>
                <c:pt idx="6">
                  <c:v>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79-4E78-BBE2-651EE1E0709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серебряный знак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216</c:v>
                </c:pt>
                <c:pt idx="1">
                  <c:v>77</c:v>
                </c:pt>
                <c:pt idx="2">
                  <c:v>145</c:v>
                </c:pt>
                <c:pt idx="3">
                  <c:v>155</c:v>
                </c:pt>
                <c:pt idx="4">
                  <c:v>189</c:v>
                </c:pt>
                <c:pt idx="5">
                  <c:v>235</c:v>
                </c:pt>
                <c:pt idx="6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79-4E78-BBE2-651EE1E0709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бронзовый знак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94</c:v>
                </c:pt>
                <c:pt idx="1">
                  <c:v>56</c:v>
                </c:pt>
                <c:pt idx="2">
                  <c:v>168</c:v>
                </c:pt>
                <c:pt idx="3">
                  <c:v>136</c:v>
                </c:pt>
                <c:pt idx="4">
                  <c:v>170</c:v>
                </c:pt>
                <c:pt idx="5">
                  <c:v>164</c:v>
                </c:pt>
                <c:pt idx="6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79-4E78-BBE2-651EE1E0709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Всего знаков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489</c:v>
                </c:pt>
                <c:pt idx="1">
                  <c:v>198</c:v>
                </c:pt>
                <c:pt idx="2">
                  <c:v>406</c:v>
                </c:pt>
                <c:pt idx="3">
                  <c:v>480</c:v>
                </c:pt>
                <c:pt idx="4">
                  <c:v>756</c:v>
                </c:pt>
                <c:pt idx="5">
                  <c:v>740</c:v>
                </c:pt>
                <c:pt idx="6">
                  <c:v>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B8-4C76-B271-98CA3F0590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285104"/>
        <c:axId val="150285496"/>
      </c:barChart>
      <c:catAx>
        <c:axId val="15028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285496"/>
        <c:crosses val="autoZero"/>
        <c:auto val="1"/>
        <c:lblAlgn val="ctr"/>
        <c:lblOffset val="100"/>
        <c:noMultiLvlLbl val="0"/>
      </c:catAx>
      <c:valAx>
        <c:axId val="150285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285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9684923775352303E-3"/>
          <c:y val="0.92713693301612665"/>
          <c:w val="0.99002800002223068"/>
          <c:h val="7.21320784769977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</a:rPr>
              <a:t>2024 год</a:t>
            </a:r>
            <a:endParaRPr lang="ru-RU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43-443B-AAC8-2DBC56BA85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343-443B-AAC8-2DBC56BA85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7A-412C-AF6E-A2F384D7EA9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43-443B-AAC8-2DBC56BA8548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43-443B-AAC8-2DBC56BA8548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7A-412C-AF6E-A2F384D7E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ПД</c:v>
                </c:pt>
                <c:pt idx="1">
                  <c:v>Бюджет</c:v>
                </c:pt>
                <c:pt idx="2">
                  <c:v>Субсидии целевые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0.43</c:v>
                </c:pt>
                <c:pt idx="1">
                  <c:v>0.46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43-443B-AAC8-2DBC56BA8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699261688019996"/>
          <c:w val="0.99280164195730558"/>
          <c:h val="0.210569801773023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DF-4838-99A3-6160F415CE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2DF-4838-99A3-6160F415CE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A7-4E53-A03F-2721F62C023B}"/>
              </c:ext>
            </c:extLst>
          </c:dPt>
          <c:dLbls>
            <c:dLbl>
              <c:idx val="0"/>
              <c:layout>
                <c:manualLayout>
                  <c:x val="-0.29240758238553533"/>
                  <c:y val="-3.58441920423664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01837270341206"/>
                      <c:h val="9.4298655145982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2DF-4838-99A3-6160F415CEF9}"/>
                </c:ext>
              </c:extLst>
            </c:dLbl>
            <c:dLbl>
              <c:idx val="1"/>
              <c:layout>
                <c:manualLayout>
                  <c:x val="0.23078775153105868"/>
                  <c:y val="5.7314008315332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DF-4838-99A3-6160F415CEF9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A7-4E53-A03F-2721F62C02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ПД</c:v>
                </c:pt>
                <c:pt idx="1">
                  <c:v>Бюджет</c:v>
                </c:pt>
                <c:pt idx="2">
                  <c:v>Субсидии целевые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0.37</c:v>
                </c:pt>
                <c:pt idx="1">
                  <c:v>0.55000000000000004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DF-4838-99A3-6160F415C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169247586191678E-3"/>
          <c:y val="0.7699261688019996"/>
          <c:w val="0.9954830752413808"/>
          <c:h val="0.210569801773023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</a:rPr>
              <a:t>2021-2023 годы</a:t>
            </a:r>
            <a:endParaRPr lang="ru-RU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909990810030195"/>
          <c:y val="0.1180879093989433"/>
          <c:w val="0.66180018379939609"/>
          <c:h val="0.645134257820678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2020-2023 годы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DE-4CBA-BB4B-9919FFC17B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DE-4CBA-BB4B-9919FFC17B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DE-4CBA-BB4B-9919FFC17B51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DE-4CBA-BB4B-9919FFC17B5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DE-4CBA-BB4B-9919FFC17B5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DE-4CBA-BB4B-9919FFC17B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ПД</c:v>
                </c:pt>
                <c:pt idx="1">
                  <c:v>Бюджет</c:v>
                </c:pt>
                <c:pt idx="2">
                  <c:v>Субсидии целевые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0.42</c:v>
                </c:pt>
                <c:pt idx="1">
                  <c:v>0.46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DE-4CBA-BB4B-9919FFC17B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A1AB6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rgbClr val="0A1AB6"/>
                </a:solidFill>
              </a:rPr>
              <a:t>Доходы МАУ </a:t>
            </a:r>
            <a:r>
              <a:rPr lang="ru-RU" sz="2400" dirty="0" smtClean="0">
                <a:solidFill>
                  <a:srgbClr val="0A1AB6"/>
                </a:solidFill>
              </a:rPr>
              <a:t>ДО СШ </a:t>
            </a:r>
            <a:r>
              <a:rPr lang="ru-RU" sz="2400" dirty="0">
                <a:solidFill>
                  <a:srgbClr val="0A1AB6"/>
                </a:solidFill>
              </a:rPr>
              <a:t>"Комплекс Молодежный»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0A1AB6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1403165912068559E-2"/>
          <c:y val="0.10303269707399738"/>
          <c:w val="0.84706298243317957"/>
          <c:h val="0.754828786801736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Бюджет (млн. руб.)</c:v>
                </c:pt>
                <c:pt idx="1">
                  <c:v>ПД (млн. руб.)</c:v>
                </c:pt>
                <c:pt idx="2">
                  <c:v>Всего (млн. руб.)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11.654999999999999</c:v>
                </c:pt>
                <c:pt idx="1">
                  <c:v>13.653</c:v>
                </c:pt>
                <c:pt idx="2">
                  <c:v>25.308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8E-4DAE-9CEB-5E04BA51A6A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Бюджет (млн. руб.)</c:v>
                </c:pt>
                <c:pt idx="1">
                  <c:v>ПД (млн. руб.)</c:v>
                </c:pt>
                <c:pt idx="2">
                  <c:v>Всего (млн. руб.)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12.552</c:v>
                </c:pt>
                <c:pt idx="1">
                  <c:v>15.705</c:v>
                </c:pt>
                <c:pt idx="2">
                  <c:v>28.26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8E-4DAE-9CEB-5E04BA51A6A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Бюджет (млн. руб.)</c:v>
                </c:pt>
                <c:pt idx="1">
                  <c:v>ПД (млн. руб.)</c:v>
                </c:pt>
                <c:pt idx="2">
                  <c:v>Всего (млн. руб.)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14.567</c:v>
                </c:pt>
                <c:pt idx="1">
                  <c:v>10.714</c:v>
                </c:pt>
                <c:pt idx="2">
                  <c:v>25.280999999999999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8E-4DAE-9CEB-5E04BA51A6A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Бюджет (млн. руб.)</c:v>
                </c:pt>
                <c:pt idx="1">
                  <c:v>ПД (млн. руб.)</c:v>
                </c:pt>
                <c:pt idx="2">
                  <c:v>Всего (млн. руб.)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18.949000000000002</c:v>
                </c:pt>
                <c:pt idx="1">
                  <c:v>13.52</c:v>
                </c:pt>
                <c:pt idx="2">
                  <c:v>32.469000000000001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35-416F-BD55-116F3AB0B83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Бюджет (млн. руб.)</c:v>
                </c:pt>
                <c:pt idx="1">
                  <c:v>ПД (млн. руб.)</c:v>
                </c:pt>
                <c:pt idx="2">
                  <c:v>Всего (млн. руб.)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22.260999999999999</c:v>
                </c:pt>
                <c:pt idx="1">
                  <c:v>14.25</c:v>
                </c:pt>
                <c:pt idx="2">
                  <c:v>36.511000000000003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35-416F-BD55-116F3AB0B83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Бюджет (млн. руб.)</c:v>
                </c:pt>
                <c:pt idx="1">
                  <c:v>ПД (млн. руб.)</c:v>
                </c:pt>
                <c:pt idx="2">
                  <c:v>Всего (млн. руб.)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22.38</c:v>
                </c:pt>
                <c:pt idx="1">
                  <c:v>15.981999999999999</c:v>
                </c:pt>
                <c:pt idx="2">
                  <c:v>38.362000000000002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74-4656-A08C-1657EE9C7C6A}"/>
            </c:ext>
          </c:extLst>
        </c:ser>
        <c:ser>
          <c:idx val="6"/>
          <c:order val="6"/>
          <c:tx>
            <c:strRef>
              <c:f>Лист1!$I$1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83-43F0-9F19-42A2B5BE16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100C691-7CB4-457C-B27F-1FA623056453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2383-43F0-9F19-42A2B5BE160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667D493-185A-4CAF-BFA1-0F34B087E2AE}" type="VALUE">
                      <a:rPr lang="ru-RU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F864-4662-9BDE-00F90CCB457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83-43F0-9F19-42A2B5BE16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Бюджет (млн. руб.)</c:v>
                </c:pt>
                <c:pt idx="1">
                  <c:v>ПД (млн. руб.)</c:v>
                </c:pt>
                <c:pt idx="2">
                  <c:v>Всего (млн. руб.)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27.881</c:v>
                </c:pt>
                <c:pt idx="1">
                  <c:v>18.635999999999999</c:v>
                </c:pt>
                <c:pt idx="2">
                  <c:v>46.52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Лист1!$I$2</c15:f>
                <c15:dlblRangeCache>
                  <c:ptCount val="1"/>
                  <c:pt idx="0">
                    <c:v>27,881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2383-43F0-9F19-42A2B5BE1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50287456"/>
        <c:axId val="150287848"/>
      </c:barChart>
      <c:catAx>
        <c:axId val="15028745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287848"/>
        <c:crosses val="autoZero"/>
        <c:auto val="1"/>
        <c:lblAlgn val="r"/>
        <c:lblOffset val="100"/>
        <c:noMultiLvlLbl val="0"/>
      </c:catAx>
      <c:valAx>
        <c:axId val="15028784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502874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442387584748817"/>
          <c:w val="0.94567410528748097"/>
          <c:h val="8.385907283062009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>
          <a:softEdge rad="0"/>
        </a:effectLst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A1AB6"/>
                </a:solidFill>
                <a:latin typeface="+mn-lt"/>
                <a:ea typeface="+mn-ea"/>
                <a:cs typeface="+mn-cs"/>
              </a:defRPr>
            </a:pPr>
            <a:r>
              <a:rPr lang="ru-RU" sz="1800">
                <a:solidFill>
                  <a:srgbClr val="0A1AB6"/>
                </a:solidFill>
              </a:rPr>
              <a:t>Доходы от предпринимательской деятельности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057669874599009"/>
          <c:y val="0.14718253968253969"/>
          <c:w val="0.86627515310586201"/>
          <c:h val="0.608665294679074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организованные группы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6568843</c:v>
                </c:pt>
                <c:pt idx="1">
                  <c:v>9065219</c:v>
                </c:pt>
                <c:pt idx="2">
                  <c:v>10035179</c:v>
                </c:pt>
                <c:pt idx="3">
                  <c:v>11751557</c:v>
                </c:pt>
                <c:pt idx="4">
                  <c:v>13392157</c:v>
                </c:pt>
                <c:pt idx="5">
                  <c:v>14696884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37-44F4-9552-EE5C4342BF8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тренажерный зал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772930</c:v>
                </c:pt>
                <c:pt idx="1">
                  <c:v>449255</c:v>
                </c:pt>
                <c:pt idx="2">
                  <c:v>451070</c:v>
                </c:pt>
                <c:pt idx="3">
                  <c:v>309150</c:v>
                </c:pt>
                <c:pt idx="4">
                  <c:v>324190</c:v>
                </c:pt>
                <c:pt idx="5">
                  <c:v>344575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37-44F4-9552-EE5C4342BF8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юридические лица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1334275</c:v>
                </c:pt>
                <c:pt idx="1">
                  <c:v>2041938</c:v>
                </c:pt>
                <c:pt idx="2">
                  <c:v>1877890</c:v>
                </c:pt>
                <c:pt idx="3">
                  <c:v>2171480</c:v>
                </c:pt>
                <c:pt idx="4">
                  <c:v>3120050</c:v>
                </c:pt>
                <c:pt idx="5">
                  <c:v>2659040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37-44F4-9552-EE5C4342BF8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стоянка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147760</c:v>
                </c:pt>
                <c:pt idx="1">
                  <c:v>124640</c:v>
                </c:pt>
                <c:pt idx="2">
                  <c:v>158110</c:v>
                </c:pt>
                <c:pt idx="3">
                  <c:v>224980</c:v>
                </c:pt>
                <c:pt idx="4">
                  <c:v>149100</c:v>
                </c:pt>
                <c:pt idx="5">
                  <c:v>176550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37-44F4-9552-EE5C4342BF8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свободное плавание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1890605</c:v>
                </c:pt>
                <c:pt idx="1">
                  <c:v>1673030</c:v>
                </c:pt>
                <c:pt idx="2">
                  <c:v>1508492</c:v>
                </c:pt>
                <c:pt idx="3">
                  <c:v>1300538</c:v>
                </c:pt>
                <c:pt idx="4">
                  <c:v>1039351</c:v>
                </c:pt>
                <c:pt idx="5">
                  <c:v>710860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37-44F4-9552-EE5C4342BF8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спортивные площадки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1">
                  <c:v>166150</c:v>
                </c:pt>
                <c:pt idx="2">
                  <c:v>219400</c:v>
                </c:pt>
                <c:pt idx="3">
                  <c:v>224200</c:v>
                </c:pt>
                <c:pt idx="4">
                  <c:v>205350</c:v>
                </c:pt>
                <c:pt idx="5">
                  <c:v>264650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37-44F4-9552-EE5C4342BF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7309800"/>
        <c:axId val="167310192"/>
      </c:barChart>
      <c:catAx>
        <c:axId val="167309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310192"/>
        <c:crosses val="autoZero"/>
        <c:auto val="1"/>
        <c:lblAlgn val="ctr"/>
        <c:lblOffset val="100"/>
        <c:noMultiLvlLbl val="0"/>
      </c:catAx>
      <c:valAx>
        <c:axId val="16731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309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701407115777226E-2"/>
          <c:y val="0.83399815079933193"/>
          <c:w val="0.86459700349956292"/>
          <c:h val="0.16600184920066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/>
              <a:t>2025 </a:t>
            </a:r>
            <a:r>
              <a:rPr lang="ru-RU" sz="1600" b="1" dirty="0"/>
              <a:t>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CC-4721-AA8A-8D22423130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CC-4721-AA8A-8D22423130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7C-4CBF-BD24-A339EAEAA78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CC-4721-AA8A-8D22423130A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CC-4721-AA8A-8D22423130AB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7C-4CBF-BD24-A339EAEAA7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ПД</c:v>
                </c:pt>
                <c:pt idx="2">
                  <c:v>Субсидии целевые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0.37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CC-4721-AA8A-8D2242313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ysClr val="windowText" lastClr="000000"/>
                </a:solidFill>
              </a:rPr>
              <a:t>2021-2023 </a:t>
            </a:r>
            <a:r>
              <a:rPr lang="ru-RU" sz="1600" b="1" dirty="0">
                <a:solidFill>
                  <a:sysClr val="windowText" lastClr="000000"/>
                </a:solidFill>
              </a:rPr>
              <a:t>годы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и 2022 годы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B8-4C05-8962-894ABA814F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B8-4C05-8962-894ABA814F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B8-4C05-8962-894ABA814F9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B8-4C05-8962-894ABA814F9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B8-4C05-8962-894ABA814F9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B8-4C05-8962-894ABA814F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ПД</c:v>
                </c:pt>
                <c:pt idx="2">
                  <c:v>Субсидии целевые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0.47</c:v>
                </c:pt>
                <c:pt idx="1">
                  <c:v>0.41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1B8-4C05-8962-894ABA814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ysClr val="windowText" lastClr="000000"/>
                </a:solidFill>
              </a:rPr>
              <a:t>Количество занимающихся</a:t>
            </a:r>
          </a:p>
        </c:rich>
      </c:tx>
      <c:layout>
        <c:manualLayout>
          <c:xMode val="edge"/>
          <c:yMode val="edge"/>
          <c:x val="0.24521981627296627"/>
          <c:y val="2.380952380952381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9555555555555555E-2"/>
          <c:y val="0.14977337554753989"/>
          <c:w val="0.9608888888888889"/>
          <c:h val="0.545473178503051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МЗ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</c:v>
                </c:pt>
                <c:pt idx="6">
                  <c:v>2024 год</c:v>
                </c:pt>
                <c:pt idx="7">
                  <c:v>2025 год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192</c:v>
                </c:pt>
                <c:pt idx="1">
                  <c:v>260</c:v>
                </c:pt>
                <c:pt idx="2">
                  <c:v>229</c:v>
                </c:pt>
                <c:pt idx="3">
                  <c:v>237</c:v>
                </c:pt>
                <c:pt idx="4">
                  <c:v>255</c:v>
                </c:pt>
                <c:pt idx="5">
                  <c:v>368</c:v>
                </c:pt>
                <c:pt idx="6">
                  <c:v>385</c:v>
                </c:pt>
                <c:pt idx="7">
                  <c:v>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03-44E5-AEE3-226075B5F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ПД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</c:v>
                </c:pt>
                <c:pt idx="6">
                  <c:v>2024 год</c:v>
                </c:pt>
                <c:pt idx="7">
                  <c:v>2025 год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947</c:v>
                </c:pt>
                <c:pt idx="1">
                  <c:v>895</c:v>
                </c:pt>
                <c:pt idx="2">
                  <c:v>784</c:v>
                </c:pt>
                <c:pt idx="3">
                  <c:v>936</c:v>
                </c:pt>
                <c:pt idx="4">
                  <c:v>932</c:v>
                </c:pt>
                <c:pt idx="5">
                  <c:v>970</c:v>
                </c:pt>
                <c:pt idx="6">
                  <c:v>985</c:v>
                </c:pt>
                <c:pt idx="7">
                  <c:v>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03-44E5-AEE3-226075B5F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</c:v>
                </c:pt>
                <c:pt idx="6">
                  <c:v>2024 год</c:v>
                </c:pt>
                <c:pt idx="7">
                  <c:v>2025 год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1139</c:v>
                </c:pt>
                <c:pt idx="1">
                  <c:v>1155</c:v>
                </c:pt>
                <c:pt idx="2">
                  <c:v>1013</c:v>
                </c:pt>
                <c:pt idx="3">
                  <c:v>1173</c:v>
                </c:pt>
                <c:pt idx="4">
                  <c:v>1187</c:v>
                </c:pt>
                <c:pt idx="5">
                  <c:v>1338</c:v>
                </c:pt>
                <c:pt idx="6">
                  <c:v>1370</c:v>
                </c:pt>
                <c:pt idx="7">
                  <c:v>1381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03-44E5-AEE3-226075B5FD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8618720"/>
        <c:axId val="148773848"/>
      </c:barChart>
      <c:catAx>
        <c:axId val="1486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773848"/>
        <c:crosses val="autoZero"/>
        <c:auto val="1"/>
        <c:lblAlgn val="ctr"/>
        <c:lblOffset val="100"/>
        <c:noMultiLvlLbl val="0"/>
      </c:catAx>
      <c:valAx>
        <c:axId val="14877384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8618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349305336832896"/>
          <c:y val="0.8087022547541447"/>
          <c:w val="0.21301375328083991"/>
          <c:h val="8.4809873031301955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600" b="1"/>
              <a:t>2024 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CD-4E62-B5AF-D24F797123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CD-4E62-B5AF-D24F797123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1CD-4E62-B5AF-D24F797123C9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CD-4E62-B5AF-D24F797123C9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CD-4E62-B5AF-D24F797123C9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1CD-4E62-B5AF-D24F797123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ПД</c:v>
                </c:pt>
                <c:pt idx="2">
                  <c:v>Субсидии целевые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0.46</c:v>
                </c:pt>
                <c:pt idx="1">
                  <c:v>0.43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1CD-4E62-B5AF-D24F79712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2022 год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CE-4B1E-AB5E-CAF3ACF73C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CE-4B1E-AB5E-CAF3ACF73C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4CE-4B1E-AB5E-CAF3ACF73C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4CE-4B1E-AB5E-CAF3ACF73C5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4CE-4B1E-AB5E-CAF3ACF73C5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4CE-4B1E-AB5E-CAF3ACF73C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Заработная плата</c:v>
                </c:pt>
                <c:pt idx="1">
                  <c:v>Ресурсы</c:v>
                </c:pt>
                <c:pt idx="2">
                  <c:v>ТО и ремонт</c:v>
                </c:pt>
                <c:pt idx="3">
                  <c:v>Приобретения</c:v>
                </c:pt>
                <c:pt idx="4">
                  <c:v>Связь, интернет</c:v>
                </c:pt>
                <c:pt idx="5">
                  <c:v>Налоги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0.70000000000000007</c:v>
                </c:pt>
                <c:pt idx="1">
                  <c:v>0.11</c:v>
                </c:pt>
                <c:pt idx="2">
                  <c:v>0.05</c:v>
                </c:pt>
                <c:pt idx="3">
                  <c:v>0.13</c:v>
                </c:pt>
                <c:pt idx="4" formatCode="0.00%">
                  <c:v>5.000000000000001E-3</c:v>
                </c:pt>
                <c:pt idx="5" formatCode="0.00%">
                  <c:v>7.000000000000001E-3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0D-4079-B123-2C07AFCE6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07-4AD2-B7D2-5E77DB4862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07-4AD2-B7D2-5E77DB4862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07-4AD2-B7D2-5E77DB4862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07-4AD2-B7D2-5E77DB4862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07-4AD2-B7D2-5E77DB4862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07-4AD2-B7D2-5E77DB4862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Заработная плата</c:v>
                </c:pt>
                <c:pt idx="1">
                  <c:v>Ресурсы</c:v>
                </c:pt>
                <c:pt idx="2">
                  <c:v>ТО и ремонт</c:v>
                </c:pt>
                <c:pt idx="3">
                  <c:v>Приобретения</c:v>
                </c:pt>
                <c:pt idx="4">
                  <c:v>Связь, интернет</c:v>
                </c:pt>
                <c:pt idx="5">
                  <c:v>Налоги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0.62000000000000022</c:v>
                </c:pt>
                <c:pt idx="1">
                  <c:v>0.1</c:v>
                </c:pt>
                <c:pt idx="2" formatCode="0.00%">
                  <c:v>1.7000000000000001E-2</c:v>
                </c:pt>
                <c:pt idx="3">
                  <c:v>0.18000000000000005</c:v>
                </c:pt>
                <c:pt idx="4" formatCode="0.00%">
                  <c:v>5.0000000000000018E-3</c:v>
                </c:pt>
                <c:pt idx="5">
                  <c:v>7.0000000000000021E-2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007-4AD2-B7D2-5E77DB4862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2024 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16-42EA-B09A-61BC6719E0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16-42EA-B09A-61BC6719E0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16-42EA-B09A-61BC6719E0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16-42EA-B09A-61BC6719E04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B16-42EA-B09A-61BC6719E04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B16-42EA-B09A-61BC6719E0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Заработная плата</c:v>
                </c:pt>
                <c:pt idx="1">
                  <c:v>Ресурсы</c:v>
                </c:pt>
                <c:pt idx="2">
                  <c:v>ТО и ремонт</c:v>
                </c:pt>
                <c:pt idx="3">
                  <c:v>Приобретения</c:v>
                </c:pt>
                <c:pt idx="4">
                  <c:v>Связь, интернет</c:v>
                </c:pt>
                <c:pt idx="5">
                  <c:v>Налоги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0.73</c:v>
                </c:pt>
                <c:pt idx="1">
                  <c:v>0.1</c:v>
                </c:pt>
                <c:pt idx="2">
                  <c:v>0.04</c:v>
                </c:pt>
                <c:pt idx="3">
                  <c:v>0.12</c:v>
                </c:pt>
                <c:pt idx="4" formatCode="0.00%">
                  <c:v>3.0000000000000001E-3</c:v>
                </c:pt>
                <c:pt idx="5" formatCode="0.00%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B16-42EA-B09A-61BC6719E0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5914030631487128"/>
          <c:w val="0.98963026018144129"/>
          <c:h val="0.182833799000931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2023 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CE-4B1E-AB5E-CAF3ACF73C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CE-4B1E-AB5E-CAF3ACF73C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4CE-4B1E-AB5E-CAF3ACF73C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4CE-4B1E-AB5E-CAF3ACF73C5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4CE-4B1E-AB5E-CAF3ACF73C5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4CE-4B1E-AB5E-CAF3ACF73C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Заработная плата</c:v>
                </c:pt>
                <c:pt idx="1">
                  <c:v>Ресурсы</c:v>
                </c:pt>
                <c:pt idx="2">
                  <c:v>ТО и ремонт</c:v>
                </c:pt>
                <c:pt idx="3">
                  <c:v>Приобретения</c:v>
                </c:pt>
                <c:pt idx="4">
                  <c:v>Связь, интернет</c:v>
                </c:pt>
                <c:pt idx="5">
                  <c:v>Налоги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0.71</c:v>
                </c:pt>
                <c:pt idx="1">
                  <c:v>0.1</c:v>
                </c:pt>
                <c:pt idx="2">
                  <c:v>0.04</c:v>
                </c:pt>
                <c:pt idx="3">
                  <c:v>0.14000000000000001</c:v>
                </c:pt>
                <c:pt idx="4" formatCode="0.00%">
                  <c:v>4.0000000000000001E-3</c:v>
                </c:pt>
                <c:pt idx="5" formatCode="0.00%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0D-4079-B123-2C07AFCE6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2025 </a:t>
            </a:r>
            <a:r>
              <a:rPr lang="ru-RU" dirty="0"/>
              <a:t>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A8-4DB6-88FC-31CA4E875A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A8-4DB6-88FC-31CA4E875A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A8-4DB6-88FC-31CA4E875AD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DA8-4DB6-88FC-31CA4E875AD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DA8-4DB6-88FC-31CA4E875AD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DA8-4DB6-88FC-31CA4E875A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Заработная плата</c:v>
                </c:pt>
                <c:pt idx="1">
                  <c:v>Ресурсы</c:v>
                </c:pt>
                <c:pt idx="2">
                  <c:v>ТО и ремонт</c:v>
                </c:pt>
                <c:pt idx="3">
                  <c:v>Приобретения</c:v>
                </c:pt>
                <c:pt idx="4">
                  <c:v>Связь, интернет</c:v>
                </c:pt>
                <c:pt idx="5">
                  <c:v>Налоги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0.77</c:v>
                </c:pt>
                <c:pt idx="1">
                  <c:v>0.08</c:v>
                </c:pt>
                <c:pt idx="2">
                  <c:v>0.04</c:v>
                </c:pt>
                <c:pt idx="3">
                  <c:v>0.1</c:v>
                </c:pt>
                <c:pt idx="4" formatCode="0.00%">
                  <c:v>3.0000000000000001E-3</c:v>
                </c:pt>
                <c:pt idx="5" formatCode="0.00%">
                  <c:v>2.8E-3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DA8-4DB6-88FC-31CA4E875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5914030631487128"/>
          <c:w val="0.98963026018144129"/>
          <c:h val="0.182833799000931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800" b="1" i="0" u="none" strike="noStrike" baseline="0" dirty="0">
                <a:solidFill>
                  <a:srgbClr val="0A1AB6"/>
                </a:solidFill>
                <a:effectLst/>
              </a:rPr>
              <a:t>Транспортные расходы</a:t>
            </a:r>
            <a:endParaRPr lang="ru-RU" sz="2800" dirty="0">
              <a:solidFill>
                <a:srgbClr val="0A1AB6"/>
              </a:solidFill>
            </a:endParaRPr>
          </a:p>
        </c:rich>
      </c:tx>
      <c:layout>
        <c:manualLayout>
          <c:xMode val="edge"/>
          <c:yMode val="edge"/>
          <c:x val="0.28002902117041367"/>
          <c:y val="4.328165605840092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8669883570121755E-2"/>
          <c:y val="0.11572969549310161"/>
          <c:w val="0.88410727230586394"/>
          <c:h val="0.756743460934130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186000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32-454B-BCCC-7432C3C208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285000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32-454B-BCCC-7432C3C2087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502000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32-454B-BCCC-7432C3C2087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598236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94-407B-B8D3-67CBEC227BA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704115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F-4BB9-B0FB-DCB2873AD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012688"/>
        <c:axId val="150013080"/>
      </c:barChart>
      <c:catAx>
        <c:axId val="15001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013080"/>
        <c:crosses val="autoZero"/>
        <c:auto val="1"/>
        <c:lblAlgn val="ctr"/>
        <c:lblOffset val="100"/>
        <c:noMultiLvlLbl val="0"/>
      </c:catAx>
      <c:valAx>
        <c:axId val="150013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01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spc="0" normalizeH="0" baseline="0">
                <a:solidFill>
                  <a:srgbClr val="0A1AB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ru-RU" sz="2400" b="1" i="0" u="none" strike="noStrike" cap="none" normalizeH="0" baseline="0" dirty="0">
                <a:solidFill>
                  <a:srgbClr val="0A1AB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Газоснабжение (объем потребляемой услуги</a:t>
            </a:r>
            <a:r>
              <a:rPr lang="ru-RU" sz="2400" b="1" i="0" u="none" strike="noStrike" cap="none" normalizeH="0" baseline="0" dirty="0" smtClean="0">
                <a:solidFill>
                  <a:srgbClr val="0A1AB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400" dirty="0">
              <a:solidFill>
                <a:srgbClr val="0A1A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Лист1!$A$2:$A$14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24.527999999999999</c:v>
                </c:pt>
                <c:pt idx="1">
                  <c:v>23.692</c:v>
                </c:pt>
                <c:pt idx="2">
                  <c:v>22</c:v>
                </c:pt>
                <c:pt idx="3">
                  <c:v>17.898</c:v>
                </c:pt>
                <c:pt idx="4">
                  <c:v>9.7609999999999992</c:v>
                </c:pt>
                <c:pt idx="5">
                  <c:v>8.2509999999999994</c:v>
                </c:pt>
                <c:pt idx="6">
                  <c:v>0</c:v>
                </c:pt>
                <c:pt idx="7">
                  <c:v>0</c:v>
                </c:pt>
                <c:pt idx="8">
                  <c:v>11.166</c:v>
                </c:pt>
                <c:pt idx="9">
                  <c:v>15.439</c:v>
                </c:pt>
                <c:pt idx="10">
                  <c:v>18.065999999999999</c:v>
                </c:pt>
                <c:pt idx="11">
                  <c:v>22.852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6F-433E-A345-28C7118FEAF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Лист1!$A$2:$A$14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17.303999999999998</c:v>
                </c:pt>
                <c:pt idx="1">
                  <c:v>14.978</c:v>
                </c:pt>
                <c:pt idx="2">
                  <c:v>16.218</c:v>
                </c:pt>
                <c:pt idx="3">
                  <c:v>13.467000000000001</c:v>
                </c:pt>
                <c:pt idx="4">
                  <c:v>8</c:v>
                </c:pt>
                <c:pt idx="5">
                  <c:v>5.7939999999999996</c:v>
                </c:pt>
                <c:pt idx="6">
                  <c:v>0</c:v>
                </c:pt>
                <c:pt idx="7">
                  <c:v>0</c:v>
                </c:pt>
                <c:pt idx="8">
                  <c:v>12.853</c:v>
                </c:pt>
                <c:pt idx="9">
                  <c:v>14.106</c:v>
                </c:pt>
                <c:pt idx="10">
                  <c:v>17.332000000000001</c:v>
                </c:pt>
                <c:pt idx="11">
                  <c:v>21.346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6F-433E-A345-28C7118FEAF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Лист1!$A$2:$A$14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Лист1!$D$2:$D$14</c:f>
              <c:numCache>
                <c:formatCode>General</c:formatCode>
                <c:ptCount val="13"/>
                <c:pt idx="0">
                  <c:v>21.574000000000002</c:v>
                </c:pt>
                <c:pt idx="1">
                  <c:v>22.446999999999999</c:v>
                </c:pt>
                <c:pt idx="2">
                  <c:v>20.413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2.4039999999999999</c:v>
                </c:pt>
                <c:pt idx="8">
                  <c:v>10.531000000000001</c:v>
                </c:pt>
                <c:pt idx="9">
                  <c:v>14.946</c:v>
                </c:pt>
                <c:pt idx="10">
                  <c:v>19.154</c:v>
                </c:pt>
                <c:pt idx="11">
                  <c:v>23.684999999999999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6F-433E-A345-28C7118FEAF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Лист1!$A$2:$A$14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Лист1!$E$2:$E$14</c:f>
              <c:numCache>
                <c:formatCode>General</c:formatCode>
                <c:ptCount val="13"/>
                <c:pt idx="0">
                  <c:v>22.292999999999999</c:v>
                </c:pt>
                <c:pt idx="1">
                  <c:v>22.736000000000001</c:v>
                </c:pt>
                <c:pt idx="2" formatCode="0.000">
                  <c:v>20.186</c:v>
                </c:pt>
                <c:pt idx="3">
                  <c:v>15.762</c:v>
                </c:pt>
                <c:pt idx="4" formatCode="0.000">
                  <c:v>9.343</c:v>
                </c:pt>
                <c:pt idx="5" formatCode="0.000">
                  <c:v>5.4740000000000002</c:v>
                </c:pt>
                <c:pt idx="6">
                  <c:v>0</c:v>
                </c:pt>
                <c:pt idx="7" formatCode="0.000">
                  <c:v>6.0519999999999996</c:v>
                </c:pt>
                <c:pt idx="8" formatCode="0.000">
                  <c:v>10.622999999999999</c:v>
                </c:pt>
                <c:pt idx="9" formatCode="0.000">
                  <c:v>14.574999999999999</c:v>
                </c:pt>
                <c:pt idx="10" formatCode="0.000">
                  <c:v>15.903</c:v>
                </c:pt>
                <c:pt idx="11" formatCode="0.000">
                  <c:v>21.367999999999999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6F-433E-A345-28C7118FEAF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Лист1!$A$2:$A$14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Лист1!$F$2:$F$14</c:f>
              <c:numCache>
                <c:formatCode>General</c:formatCode>
                <c:ptCount val="13"/>
                <c:pt idx="0">
                  <c:v>21.138999999999999</c:v>
                </c:pt>
                <c:pt idx="1">
                  <c:v>17.998999999999999</c:v>
                </c:pt>
                <c:pt idx="2">
                  <c:v>20.132000000000001</c:v>
                </c:pt>
                <c:pt idx="3">
                  <c:v>15.13</c:v>
                </c:pt>
                <c:pt idx="4">
                  <c:v>10.795</c:v>
                </c:pt>
                <c:pt idx="5">
                  <c:v>6.3760000000000003</c:v>
                </c:pt>
                <c:pt idx="6">
                  <c:v>1.37</c:v>
                </c:pt>
                <c:pt idx="7">
                  <c:v>5.2519999999999998</c:v>
                </c:pt>
                <c:pt idx="8">
                  <c:v>9.9499999999999993</c:v>
                </c:pt>
                <c:pt idx="9">
                  <c:v>14.038</c:v>
                </c:pt>
                <c:pt idx="10">
                  <c:v>16.62</c:v>
                </c:pt>
                <c:pt idx="11">
                  <c:v>21.21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6F-433E-A345-28C7118FEAF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Лист1!$A$2:$A$14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Лист1!$G$2:$G$14</c:f>
              <c:numCache>
                <c:formatCode>General</c:formatCode>
                <c:ptCount val="13"/>
                <c:pt idx="0">
                  <c:v>20.486999999999998</c:v>
                </c:pt>
                <c:pt idx="1">
                  <c:v>17.853999999999999</c:v>
                </c:pt>
                <c:pt idx="2" formatCode="0.000">
                  <c:v>17.846</c:v>
                </c:pt>
                <c:pt idx="3" formatCode="0.000">
                  <c:v>11.628</c:v>
                </c:pt>
                <c:pt idx="4" formatCode="0.000">
                  <c:v>9.6010000000000009</c:v>
                </c:pt>
                <c:pt idx="5" formatCode="0.000">
                  <c:v>6.6130000000000004</c:v>
                </c:pt>
                <c:pt idx="6" formatCode="0.000">
                  <c:v>0</c:v>
                </c:pt>
                <c:pt idx="7" formatCode="0.000">
                  <c:v>7.548</c:v>
                </c:pt>
                <c:pt idx="8" formatCode="0.000">
                  <c:v>9.8919999999999995</c:v>
                </c:pt>
                <c:pt idx="9" formatCode="0.000">
                  <c:v>18.268000000000001</c:v>
                </c:pt>
                <c:pt idx="10" formatCode="0.000">
                  <c:v>15.795999999999999</c:v>
                </c:pt>
                <c:pt idx="11" formatCode="0.000">
                  <c:v>20.16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3A-4A86-9680-173AFAE6529D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cat>
            <c:strRef>
              <c:f>Лист1!$A$2:$A$14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Лист1!$H$2:$H$14</c:f>
              <c:numCache>
                <c:formatCode>General</c:formatCode>
                <c:ptCount val="13"/>
                <c:pt idx="0">
                  <c:v>22.042999999999999</c:v>
                </c:pt>
                <c:pt idx="1">
                  <c:v>19.762</c:v>
                </c:pt>
                <c:pt idx="2" formatCode="0.000">
                  <c:v>18.678999999999998</c:v>
                </c:pt>
                <c:pt idx="3" formatCode="0.000">
                  <c:v>13.36</c:v>
                </c:pt>
                <c:pt idx="4" formatCode="0.000">
                  <c:v>9.5210000000000008</c:v>
                </c:pt>
                <c:pt idx="5" formatCode="0.000">
                  <c:v>5.2619999999999996</c:v>
                </c:pt>
                <c:pt idx="6" formatCode="0.000">
                  <c:v>3.649</c:v>
                </c:pt>
                <c:pt idx="7" formatCode="0.000">
                  <c:v>5.2</c:v>
                </c:pt>
                <c:pt idx="8" formatCode="0.000">
                  <c:v>6.9989999999999997</c:v>
                </c:pt>
                <c:pt idx="9" formatCode="0.000">
                  <c:v>13.054</c:v>
                </c:pt>
                <c:pt idx="10" formatCode="0.000">
                  <c:v>17.582000000000001</c:v>
                </c:pt>
                <c:pt idx="11" formatCode="0.000">
                  <c:v>20.864999999999998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D8-4E82-8BE2-07B7E2053B7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strRef>
              <c:f>Лист1!$A$2:$A$14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Лист1!$I$2:$I$14</c:f>
              <c:numCache>
                <c:formatCode>General</c:formatCode>
                <c:ptCount val="13"/>
                <c:pt idx="0">
                  <c:v>18.399999999999999</c:v>
                </c:pt>
                <c:pt idx="1">
                  <c:v>18.84</c:v>
                </c:pt>
                <c:pt idx="2">
                  <c:v>16.260000000000002</c:v>
                </c:pt>
                <c:pt idx="3">
                  <c:v>11.957000000000001</c:v>
                </c:pt>
                <c:pt idx="4">
                  <c:v>10.548999999999999</c:v>
                </c:pt>
                <c:pt idx="5">
                  <c:v>0.151</c:v>
                </c:pt>
                <c:pt idx="6">
                  <c:v>0</c:v>
                </c:pt>
                <c:pt idx="7">
                  <c:v>0.68700000000000006</c:v>
                </c:pt>
                <c:pt idx="8">
                  <c:v>9.3559999999999999</c:v>
                </c:pt>
                <c:pt idx="9">
                  <c:v>14.099</c:v>
                </c:pt>
                <c:pt idx="10">
                  <c:v>16.765999999999998</c:v>
                </c:pt>
                <c:pt idx="11">
                  <c:v>19.353000000000002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66-41F7-890A-34C347004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50014256"/>
        <c:axId val="150014648"/>
      </c:barChart>
      <c:catAx>
        <c:axId val="150014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0014648"/>
        <c:crosses val="autoZero"/>
        <c:auto val="1"/>
        <c:lblAlgn val="ctr"/>
        <c:lblOffset val="100"/>
        <c:noMultiLvlLbl val="0"/>
      </c:catAx>
      <c:valAx>
        <c:axId val="150014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01425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none" spc="0" normalizeH="0" baseline="0">
                <a:solidFill>
                  <a:srgbClr val="0A1AB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ru-RU" sz="2800">
                <a:solidFill>
                  <a:srgbClr val="0A1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Электроснабжение (объем потребляемой услуги)</a:t>
            </a:r>
          </a:p>
        </c:rich>
      </c:tx>
      <c:layout>
        <c:manualLayout>
          <c:xMode val="edge"/>
          <c:yMode val="edge"/>
          <c:x val="0.15251731554389045"/>
          <c:y val="2.77777777777778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088400408282298"/>
          <c:y val="0.13360602299829713"/>
          <c:w val="0.87133821813939971"/>
          <c:h val="0.687463047776175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30240</c:v>
                </c:pt>
                <c:pt idx="1">
                  <c:v>24320</c:v>
                </c:pt>
                <c:pt idx="2">
                  <c:v>24320</c:v>
                </c:pt>
                <c:pt idx="3">
                  <c:v>24400</c:v>
                </c:pt>
                <c:pt idx="4">
                  <c:v>23520</c:v>
                </c:pt>
                <c:pt idx="5">
                  <c:v>20000</c:v>
                </c:pt>
                <c:pt idx="6">
                  <c:v>10912</c:v>
                </c:pt>
                <c:pt idx="7">
                  <c:v>8688</c:v>
                </c:pt>
                <c:pt idx="8">
                  <c:v>19840</c:v>
                </c:pt>
                <c:pt idx="9">
                  <c:v>28000</c:v>
                </c:pt>
                <c:pt idx="10">
                  <c:v>22160</c:v>
                </c:pt>
                <c:pt idx="11">
                  <c:v>21760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5E-41CC-B218-2A1378B4598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23360</c:v>
                </c:pt>
                <c:pt idx="1">
                  <c:v>20800</c:v>
                </c:pt>
                <c:pt idx="2">
                  <c:v>20000</c:v>
                </c:pt>
                <c:pt idx="3">
                  <c:v>25920</c:v>
                </c:pt>
                <c:pt idx="4">
                  <c:v>21840</c:v>
                </c:pt>
                <c:pt idx="5">
                  <c:v>23680</c:v>
                </c:pt>
                <c:pt idx="6">
                  <c:v>8160</c:v>
                </c:pt>
                <c:pt idx="7">
                  <c:v>5600</c:v>
                </c:pt>
                <c:pt idx="8">
                  <c:v>22160</c:v>
                </c:pt>
                <c:pt idx="9">
                  <c:v>26880</c:v>
                </c:pt>
                <c:pt idx="10">
                  <c:v>24480</c:v>
                </c:pt>
                <c:pt idx="11">
                  <c:v>25360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5E-41CC-B218-2A1378B4598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28560</c:v>
                </c:pt>
                <c:pt idx="1">
                  <c:v>25200</c:v>
                </c:pt>
                <c:pt idx="2">
                  <c:v>23680</c:v>
                </c:pt>
                <c:pt idx="3">
                  <c:v>9360</c:v>
                </c:pt>
                <c:pt idx="4">
                  <c:v>3200</c:v>
                </c:pt>
                <c:pt idx="5">
                  <c:v>2640</c:v>
                </c:pt>
                <c:pt idx="6">
                  <c:v>3600</c:v>
                </c:pt>
                <c:pt idx="7">
                  <c:v>5280</c:v>
                </c:pt>
                <c:pt idx="8">
                  <c:v>19200</c:v>
                </c:pt>
                <c:pt idx="9">
                  <c:v>20320</c:v>
                </c:pt>
                <c:pt idx="10">
                  <c:v>21600</c:v>
                </c:pt>
                <c:pt idx="11">
                  <c:v>23440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5E-41CC-B218-2A1378B4598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>
                  <c:v>24640</c:v>
                </c:pt>
                <c:pt idx="1">
                  <c:v>23600</c:v>
                </c:pt>
                <c:pt idx="2">
                  <c:v>25520</c:v>
                </c:pt>
                <c:pt idx="3">
                  <c:v>20320</c:v>
                </c:pt>
                <c:pt idx="4">
                  <c:v>18640</c:v>
                </c:pt>
                <c:pt idx="5">
                  <c:v>19840</c:v>
                </c:pt>
                <c:pt idx="6">
                  <c:v>5600</c:v>
                </c:pt>
                <c:pt idx="7">
                  <c:v>15920</c:v>
                </c:pt>
                <c:pt idx="8">
                  <c:v>20560</c:v>
                </c:pt>
                <c:pt idx="9">
                  <c:v>20960</c:v>
                </c:pt>
                <c:pt idx="10">
                  <c:v>27360</c:v>
                </c:pt>
                <c:pt idx="11" formatCode="#,##0">
                  <c:v>26960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5E-41CC-B218-2A1378B4598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Лист1!$F$2:$F$13</c:f>
              <c:numCache>
                <c:formatCode>General</c:formatCode>
                <c:ptCount val="12"/>
                <c:pt idx="0">
                  <c:v>26320</c:v>
                </c:pt>
                <c:pt idx="1">
                  <c:v>30160</c:v>
                </c:pt>
                <c:pt idx="2">
                  <c:v>20880</c:v>
                </c:pt>
                <c:pt idx="3">
                  <c:v>19920</c:v>
                </c:pt>
                <c:pt idx="4">
                  <c:v>21600</c:v>
                </c:pt>
                <c:pt idx="5">
                  <c:v>18560</c:v>
                </c:pt>
                <c:pt idx="6">
                  <c:v>5280</c:v>
                </c:pt>
                <c:pt idx="7">
                  <c:v>16640</c:v>
                </c:pt>
                <c:pt idx="8">
                  <c:v>21200</c:v>
                </c:pt>
                <c:pt idx="9">
                  <c:v>19920</c:v>
                </c:pt>
                <c:pt idx="10">
                  <c:v>28960</c:v>
                </c:pt>
                <c:pt idx="11" formatCode="#,##0">
                  <c:v>22480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5E-41CC-B218-2A1378B4598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Лист1!$G$2:$G$13</c:f>
              <c:numCache>
                <c:formatCode>General</c:formatCode>
                <c:ptCount val="12"/>
                <c:pt idx="0">
                  <c:v>29360</c:v>
                </c:pt>
                <c:pt idx="1">
                  <c:v>21840</c:v>
                </c:pt>
                <c:pt idx="2">
                  <c:v>21440</c:v>
                </c:pt>
                <c:pt idx="3">
                  <c:v>24160</c:v>
                </c:pt>
                <c:pt idx="4">
                  <c:v>21760</c:v>
                </c:pt>
                <c:pt idx="5">
                  <c:v>19680</c:v>
                </c:pt>
                <c:pt idx="6">
                  <c:v>5712</c:v>
                </c:pt>
                <c:pt idx="7">
                  <c:v>0</c:v>
                </c:pt>
                <c:pt idx="8">
                  <c:v>45570</c:v>
                </c:pt>
                <c:pt idx="9">
                  <c:v>22918</c:v>
                </c:pt>
                <c:pt idx="10">
                  <c:v>24870</c:v>
                </c:pt>
                <c:pt idx="11">
                  <c:v>25408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5-46D6-B35E-9F0D97B6005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Лист1!$H$2:$H$13</c:f>
              <c:numCache>
                <c:formatCode>General</c:formatCode>
                <c:ptCount val="12"/>
                <c:pt idx="0">
                  <c:v>24705</c:v>
                </c:pt>
                <c:pt idx="1">
                  <c:v>24183</c:v>
                </c:pt>
                <c:pt idx="2">
                  <c:v>23816</c:v>
                </c:pt>
                <c:pt idx="3">
                  <c:v>21331</c:v>
                </c:pt>
                <c:pt idx="4">
                  <c:v>19689</c:v>
                </c:pt>
                <c:pt idx="5">
                  <c:v>18047</c:v>
                </c:pt>
                <c:pt idx="6">
                  <c:v>10082</c:v>
                </c:pt>
                <c:pt idx="7">
                  <c:v>17622</c:v>
                </c:pt>
                <c:pt idx="8">
                  <c:v>19781</c:v>
                </c:pt>
                <c:pt idx="9">
                  <c:v>20986</c:v>
                </c:pt>
                <c:pt idx="10">
                  <c:v>21091</c:v>
                </c:pt>
                <c:pt idx="11">
                  <c:v>22647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D1-41F4-B002-DA0C55C27B1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Лист1!$I$2:$I$13</c:f>
              <c:numCache>
                <c:formatCode>General</c:formatCode>
                <c:ptCount val="12"/>
                <c:pt idx="0">
                  <c:v>21993</c:v>
                </c:pt>
                <c:pt idx="1">
                  <c:v>20544</c:v>
                </c:pt>
                <c:pt idx="2">
                  <c:v>17899</c:v>
                </c:pt>
                <c:pt idx="3">
                  <c:v>15974</c:v>
                </c:pt>
                <c:pt idx="4">
                  <c:v>15332</c:v>
                </c:pt>
                <c:pt idx="5">
                  <c:v>5205</c:v>
                </c:pt>
                <c:pt idx="6">
                  <c:v>5699</c:v>
                </c:pt>
                <c:pt idx="7">
                  <c:v>5559</c:v>
                </c:pt>
                <c:pt idx="8">
                  <c:v>12218</c:v>
                </c:pt>
                <c:pt idx="9">
                  <c:v>16458</c:v>
                </c:pt>
                <c:pt idx="10">
                  <c:v>18286</c:v>
                </c:pt>
                <c:pt idx="11">
                  <c:v>20186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40-413B-BDF4-3D64EDB52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50015432"/>
        <c:axId val="150015824"/>
      </c:barChart>
      <c:catAx>
        <c:axId val="150015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015824"/>
        <c:crosses val="autoZero"/>
        <c:auto val="1"/>
        <c:lblAlgn val="ctr"/>
        <c:lblOffset val="100"/>
        <c:noMultiLvlLbl val="0"/>
      </c:catAx>
      <c:valAx>
        <c:axId val="15001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01543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44032516768746"/>
          <c:y val="0.92739813773278368"/>
          <c:w val="0.65723882526047894"/>
          <c:h val="5.05572513665081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rgbClr val="0A1AB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 b="1">
                <a:solidFill>
                  <a:srgbClr val="0A1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 (объем потребляемой услуги)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1205</c:v>
                </c:pt>
                <c:pt idx="1">
                  <c:v>822</c:v>
                </c:pt>
                <c:pt idx="2">
                  <c:v>905</c:v>
                </c:pt>
                <c:pt idx="3">
                  <c:v>891</c:v>
                </c:pt>
                <c:pt idx="4">
                  <c:v>773</c:v>
                </c:pt>
                <c:pt idx="5">
                  <c:v>650</c:v>
                </c:pt>
                <c:pt idx="6">
                  <c:v>0</c:v>
                </c:pt>
                <c:pt idx="7">
                  <c:v>130</c:v>
                </c:pt>
                <c:pt idx="8">
                  <c:v>0</c:v>
                </c:pt>
                <c:pt idx="9">
                  <c:v>863</c:v>
                </c:pt>
                <c:pt idx="10">
                  <c:v>968</c:v>
                </c:pt>
                <c:pt idx="11">
                  <c:v>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94-465F-A5DF-8060A20D412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1075</c:v>
                </c:pt>
                <c:pt idx="1">
                  <c:v>633</c:v>
                </c:pt>
                <c:pt idx="2">
                  <c:v>659</c:v>
                </c:pt>
                <c:pt idx="3">
                  <c:v>690</c:v>
                </c:pt>
                <c:pt idx="4">
                  <c:v>309</c:v>
                </c:pt>
                <c:pt idx="5">
                  <c:v>287</c:v>
                </c:pt>
                <c:pt idx="6">
                  <c:v>28</c:v>
                </c:pt>
                <c:pt idx="7">
                  <c:v>96</c:v>
                </c:pt>
                <c:pt idx="8">
                  <c:v>457</c:v>
                </c:pt>
                <c:pt idx="9">
                  <c:v>740</c:v>
                </c:pt>
                <c:pt idx="10">
                  <c:v>1282</c:v>
                </c:pt>
                <c:pt idx="11">
                  <c:v>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94-465F-A5DF-8060A20D412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833</c:v>
                </c:pt>
                <c:pt idx="1">
                  <c:v>732</c:v>
                </c:pt>
                <c:pt idx="2">
                  <c:v>369</c:v>
                </c:pt>
                <c:pt idx="3">
                  <c:v>1175</c:v>
                </c:pt>
                <c:pt idx="4">
                  <c:v>778</c:v>
                </c:pt>
                <c:pt idx="5">
                  <c:v>481</c:v>
                </c:pt>
                <c:pt idx="6">
                  <c:v>115</c:v>
                </c:pt>
                <c:pt idx="7">
                  <c:v>354</c:v>
                </c:pt>
                <c:pt idx="8">
                  <c:v>834</c:v>
                </c:pt>
                <c:pt idx="9">
                  <c:v>990</c:v>
                </c:pt>
                <c:pt idx="10">
                  <c:v>828</c:v>
                </c:pt>
                <c:pt idx="11">
                  <c:v>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94-465F-A5DF-8060A20D412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>
                  <c:v>1192</c:v>
                </c:pt>
                <c:pt idx="1">
                  <c:v>1072</c:v>
                </c:pt>
                <c:pt idx="2">
                  <c:v>1000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614</c:v>
                </c:pt>
                <c:pt idx="7">
                  <c:v>735</c:v>
                </c:pt>
                <c:pt idx="8">
                  <c:v>888</c:v>
                </c:pt>
                <c:pt idx="9">
                  <c:v>889</c:v>
                </c:pt>
                <c:pt idx="10">
                  <c:v>851</c:v>
                </c:pt>
                <c:pt idx="11">
                  <c:v>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94-465F-A5DF-8060A20D412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Лист1!$F$2:$F$13</c:f>
              <c:numCache>
                <c:formatCode>General</c:formatCode>
                <c:ptCount val="12"/>
                <c:pt idx="0">
                  <c:v>832</c:v>
                </c:pt>
                <c:pt idx="1">
                  <c:v>746</c:v>
                </c:pt>
                <c:pt idx="2">
                  <c:v>966</c:v>
                </c:pt>
                <c:pt idx="3">
                  <c:v>1021</c:v>
                </c:pt>
                <c:pt idx="4">
                  <c:v>705</c:v>
                </c:pt>
                <c:pt idx="5">
                  <c:v>741</c:v>
                </c:pt>
                <c:pt idx="6">
                  <c:v>187</c:v>
                </c:pt>
                <c:pt idx="7">
                  <c:v>346</c:v>
                </c:pt>
                <c:pt idx="8">
                  <c:v>550</c:v>
                </c:pt>
                <c:pt idx="9">
                  <c:v>511</c:v>
                </c:pt>
                <c:pt idx="10">
                  <c:v>500</c:v>
                </c:pt>
                <c:pt idx="11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94-465F-A5DF-8060A20D412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Лист1!$G$2:$G$13</c:f>
              <c:numCache>
                <c:formatCode>General</c:formatCode>
                <c:ptCount val="12"/>
                <c:pt idx="0">
                  <c:v>443</c:v>
                </c:pt>
                <c:pt idx="1">
                  <c:v>727</c:v>
                </c:pt>
                <c:pt idx="2">
                  <c:v>580</c:v>
                </c:pt>
                <c:pt idx="3">
                  <c:v>660</c:v>
                </c:pt>
                <c:pt idx="4">
                  <c:v>464</c:v>
                </c:pt>
                <c:pt idx="5">
                  <c:v>387</c:v>
                </c:pt>
                <c:pt idx="6">
                  <c:v>196</c:v>
                </c:pt>
                <c:pt idx="7">
                  <c:v>808</c:v>
                </c:pt>
                <c:pt idx="8">
                  <c:v>502</c:v>
                </c:pt>
                <c:pt idx="9">
                  <c:v>761</c:v>
                </c:pt>
                <c:pt idx="10">
                  <c:v>749</c:v>
                </c:pt>
                <c:pt idx="11">
                  <c:v>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94-465F-A5DF-8060A20D412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Лист1!$H$2:$H$13</c:f>
              <c:numCache>
                <c:formatCode>General</c:formatCode>
                <c:ptCount val="12"/>
                <c:pt idx="0">
                  <c:v>628</c:v>
                </c:pt>
                <c:pt idx="1">
                  <c:v>563</c:v>
                </c:pt>
                <c:pt idx="2">
                  <c:v>677</c:v>
                </c:pt>
                <c:pt idx="3">
                  <c:v>580</c:v>
                </c:pt>
                <c:pt idx="4">
                  <c:v>627</c:v>
                </c:pt>
                <c:pt idx="5">
                  <c:v>478</c:v>
                </c:pt>
                <c:pt idx="6">
                  <c:v>498</c:v>
                </c:pt>
                <c:pt idx="7">
                  <c:v>431</c:v>
                </c:pt>
                <c:pt idx="8">
                  <c:v>435</c:v>
                </c:pt>
                <c:pt idx="9">
                  <c:v>651</c:v>
                </c:pt>
                <c:pt idx="10">
                  <c:v>446</c:v>
                </c:pt>
                <c:pt idx="11">
                  <c:v>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3C-4BFE-885D-A53290DCF194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Лист1!$I$2:$I$13</c:f>
              <c:numCache>
                <c:formatCode>General</c:formatCode>
                <c:ptCount val="12"/>
                <c:pt idx="0">
                  <c:v>330</c:v>
                </c:pt>
                <c:pt idx="1">
                  <c:v>681</c:v>
                </c:pt>
                <c:pt idx="2">
                  <c:v>564</c:v>
                </c:pt>
                <c:pt idx="3">
                  <c:v>551</c:v>
                </c:pt>
                <c:pt idx="4">
                  <c:v>255</c:v>
                </c:pt>
                <c:pt idx="5">
                  <c:v>289</c:v>
                </c:pt>
                <c:pt idx="6">
                  <c:v>429</c:v>
                </c:pt>
                <c:pt idx="7">
                  <c:v>389</c:v>
                </c:pt>
                <c:pt idx="8">
                  <c:v>414</c:v>
                </c:pt>
                <c:pt idx="9">
                  <c:v>432</c:v>
                </c:pt>
                <c:pt idx="10">
                  <c:v>401</c:v>
                </c:pt>
                <c:pt idx="11">
                  <c:v>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4F-4C62-83A2-B8DF06A4D574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Лист1!$J$2:$J$13</c:f>
              <c:numCache>
                <c:formatCode>General</c:formatCode>
                <c:ptCount val="12"/>
                <c:pt idx="0">
                  <c:v>565</c:v>
                </c:pt>
                <c:pt idx="1">
                  <c:v>642</c:v>
                </c:pt>
                <c:pt idx="2">
                  <c:v>550</c:v>
                </c:pt>
                <c:pt idx="3">
                  <c:v>574</c:v>
                </c:pt>
                <c:pt idx="4">
                  <c:v>161</c:v>
                </c:pt>
                <c:pt idx="5">
                  <c:v>55</c:v>
                </c:pt>
                <c:pt idx="6">
                  <c:v>0</c:v>
                </c:pt>
                <c:pt idx="7">
                  <c:v>56</c:v>
                </c:pt>
                <c:pt idx="8">
                  <c:v>484</c:v>
                </c:pt>
                <c:pt idx="9">
                  <c:v>385</c:v>
                </c:pt>
                <c:pt idx="10">
                  <c:v>333</c:v>
                </c:pt>
                <c:pt idx="11">
                  <c:v>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E5-40CA-8841-4EC7D8443A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762816"/>
        <c:axId val="169763208"/>
      </c:barChart>
      <c:catAx>
        <c:axId val="16976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763208"/>
        <c:crosses val="autoZero"/>
        <c:auto val="1"/>
        <c:lblAlgn val="ctr"/>
        <c:lblOffset val="100"/>
        <c:noMultiLvlLbl val="0"/>
      </c:catAx>
      <c:valAx>
        <c:axId val="169763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76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solidFill>
                  <a:sysClr val="windowText" lastClr="000000"/>
                </a:solidFill>
              </a:rPr>
              <a:t>Динамика числа занимающихся </a:t>
            </a:r>
            <a:endParaRPr lang="ru-RU" sz="2800" dirty="0" smtClean="0">
              <a:solidFill>
                <a:sysClr val="windowText" lastClr="000000"/>
              </a:solidFill>
            </a:endParaRPr>
          </a:p>
          <a:p>
            <a:pPr>
              <a:defRPr sz="2800">
                <a:solidFill>
                  <a:sysClr val="windowText" lastClr="000000"/>
                </a:solidFill>
              </a:defRPr>
            </a:pPr>
            <a:r>
              <a:rPr lang="ru-RU" sz="2800" dirty="0" smtClean="0">
                <a:solidFill>
                  <a:sysClr val="windowText" lastClr="000000"/>
                </a:solidFill>
              </a:rPr>
              <a:t>по </a:t>
            </a:r>
            <a:r>
              <a:rPr lang="ru-RU" sz="2800" dirty="0">
                <a:solidFill>
                  <a:sysClr val="windowText" lastClr="000000"/>
                </a:solidFill>
              </a:rPr>
              <a:t>видам спорта</a:t>
            </a:r>
          </a:p>
        </c:rich>
      </c:tx>
      <c:layout>
        <c:manualLayout>
          <c:xMode val="edge"/>
          <c:yMode val="edge"/>
          <c:x val="0.1446950738874997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62</c:v>
                </c:pt>
                <c:pt idx="1">
                  <c:v>144</c:v>
                </c:pt>
                <c:pt idx="2">
                  <c:v>679</c:v>
                </c:pt>
                <c:pt idx="3">
                  <c:v>56</c:v>
                </c:pt>
                <c:pt idx="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07-4526-B99B-4715B9B0AE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62</c:v>
                </c:pt>
                <c:pt idx="1">
                  <c:v>122</c:v>
                </c:pt>
                <c:pt idx="2">
                  <c:v>838</c:v>
                </c:pt>
                <c:pt idx="3">
                  <c:v>50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07-4526-B99B-4715B9B0AE5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125</c:v>
                </c:pt>
                <c:pt idx="1">
                  <c:v>111</c:v>
                </c:pt>
                <c:pt idx="2">
                  <c:v>804</c:v>
                </c:pt>
                <c:pt idx="3">
                  <c:v>50</c:v>
                </c:pt>
                <c:pt idx="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07-4526-B99B-4715B9B0AE5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 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177</c:v>
                </c:pt>
                <c:pt idx="1">
                  <c:v>91</c:v>
                </c:pt>
                <c:pt idx="2">
                  <c:v>605</c:v>
                </c:pt>
                <c:pt idx="3">
                  <c:v>30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07-4526-B99B-4715B9B0AE5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 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240</c:v>
                </c:pt>
                <c:pt idx="1">
                  <c:v>118</c:v>
                </c:pt>
                <c:pt idx="2">
                  <c:v>723</c:v>
                </c:pt>
                <c:pt idx="3">
                  <c:v>30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68-4E1E-9873-0ACF149F70C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 </c:v>
                </c:pt>
              </c:strCache>
            </c:str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258</c:v>
                </c:pt>
                <c:pt idx="1">
                  <c:v>100</c:v>
                </c:pt>
                <c:pt idx="2">
                  <c:v>749</c:v>
                </c:pt>
                <c:pt idx="3">
                  <c:v>30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68-4E1E-9873-0ACF149F70C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 </c:v>
                </c:pt>
              </c:strCache>
            </c:str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392</c:v>
                </c:pt>
                <c:pt idx="1">
                  <c:v>95</c:v>
                </c:pt>
                <c:pt idx="2">
                  <c:v>761</c:v>
                </c:pt>
                <c:pt idx="3">
                  <c:v>30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A1-446F-96E0-DFF05A02B6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8816288"/>
        <c:axId val="148879344"/>
      </c:barChart>
      <c:catAx>
        <c:axId val="148816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879344"/>
        <c:crosses val="autoZero"/>
        <c:auto val="1"/>
        <c:lblAlgn val="ctr"/>
        <c:lblOffset val="100"/>
        <c:noMultiLvlLbl val="0"/>
      </c:catAx>
      <c:valAx>
        <c:axId val="1488793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881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A1AB6"/>
                </a:solidFill>
                <a:latin typeface="+mn-lt"/>
                <a:ea typeface="+mn-ea"/>
                <a:cs typeface="+mn-cs"/>
              </a:defRPr>
            </a:pPr>
            <a:r>
              <a:rPr lang="ru-RU" sz="2400">
                <a:solidFill>
                  <a:srgbClr val="0A1AB6"/>
                </a:solidFill>
              </a:rPr>
              <a:t>Динамика отчислений на заработную плату </a:t>
            </a:r>
          </a:p>
          <a:p>
            <a:pPr>
              <a:defRPr sz="2400" b="1" i="0" u="none" strike="noStrike" kern="1200" baseline="0">
                <a:solidFill>
                  <a:srgbClr val="0A1AB6"/>
                </a:solidFill>
                <a:latin typeface="+mn-lt"/>
                <a:ea typeface="+mn-ea"/>
                <a:cs typeface="+mn-cs"/>
              </a:defRPr>
            </a:pPr>
            <a:r>
              <a:rPr lang="ru-RU" sz="2400">
                <a:solidFill>
                  <a:srgbClr val="0A1AB6"/>
                </a:solidFill>
              </a:rPr>
              <a:t>(млн. руб.)</a:t>
            </a:r>
          </a:p>
        </c:rich>
      </c:tx>
      <c:layout>
        <c:manualLayout>
          <c:xMode val="edge"/>
          <c:yMode val="edge"/>
          <c:x val="0.23469538339976059"/>
          <c:y val="4.642788465119769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ПД</c:v>
                </c:pt>
                <c:pt idx="2">
                  <c:v>Всего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13.047000000000001</c:v>
                </c:pt>
                <c:pt idx="1">
                  <c:v>4.5259999999999998</c:v>
                </c:pt>
                <c:pt idx="2">
                  <c:v>17.573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BF-46D8-8CF6-6A2B2EB56D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ПД</c:v>
                </c:pt>
                <c:pt idx="2">
                  <c:v>Всего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13.287000000000001</c:v>
                </c:pt>
                <c:pt idx="1">
                  <c:v>6.8559999999999999</c:v>
                </c:pt>
                <c:pt idx="2">
                  <c:v>20.143000000000001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BF-46D8-8CF6-6A2B2EB56D3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ПД</c:v>
                </c:pt>
                <c:pt idx="2">
                  <c:v>Всего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15.97</c:v>
                </c:pt>
                <c:pt idx="1">
                  <c:v>8.4960000000000004</c:v>
                </c:pt>
                <c:pt idx="2">
                  <c:v>24.466000000000001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BF-46D8-8CF6-6A2B2EB56D3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ПД</c:v>
                </c:pt>
                <c:pt idx="2">
                  <c:v>Всего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18.152999999999999</c:v>
                </c:pt>
                <c:pt idx="1">
                  <c:v>8.9320000000000004</c:v>
                </c:pt>
                <c:pt idx="2">
                  <c:v>27.085000000000001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B6-4914-B3B4-45BEE9D13A8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ПД</c:v>
                </c:pt>
                <c:pt idx="2">
                  <c:v>Всего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20.527999999999999</c:v>
                </c:pt>
                <c:pt idx="1">
                  <c:v>10.717000000000001</c:v>
                </c:pt>
                <c:pt idx="2">
                  <c:v>31.245000000000001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EA-497C-847B-3371108E15A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ПД</c:v>
                </c:pt>
                <c:pt idx="2">
                  <c:v>Всего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23.873999999999999</c:v>
                </c:pt>
                <c:pt idx="1">
                  <c:v>12.122999999999999</c:v>
                </c:pt>
                <c:pt idx="2">
                  <c:v>35.997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3C-44B2-96F7-4768667071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9763992"/>
        <c:axId val="169764384"/>
      </c:barChart>
      <c:catAx>
        <c:axId val="169763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764384"/>
        <c:crosses val="autoZero"/>
        <c:auto val="1"/>
        <c:lblAlgn val="ctr"/>
        <c:lblOffset val="100"/>
        <c:noMultiLvlLbl val="0"/>
      </c:catAx>
      <c:valAx>
        <c:axId val="1697643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69763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A1AB6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rgbClr val="0A1AB6"/>
                </a:solidFill>
              </a:rPr>
              <a:t>Динамика средней заработной </a:t>
            </a:r>
            <a:r>
              <a:rPr lang="ru-RU" sz="2400" dirty="0" smtClean="0">
                <a:solidFill>
                  <a:srgbClr val="0A1AB6"/>
                </a:solidFill>
              </a:rPr>
              <a:t>платы (тыс. руб.)</a:t>
            </a:r>
            <a:endParaRPr lang="ru-RU" sz="2400" dirty="0">
              <a:solidFill>
                <a:srgbClr val="0A1AB6"/>
              </a:solidFill>
            </a:endParaRPr>
          </a:p>
        </c:rich>
      </c:tx>
      <c:layout>
        <c:manualLayout>
          <c:xMode val="edge"/>
          <c:yMode val="edge"/>
          <c:x val="0.13265288929687771"/>
          <c:y val="1.997503121098626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2998118335772536E-2"/>
          <c:y val="0.26727915194346291"/>
          <c:w val="0.95400376332845493"/>
          <c:h val="0.55124453966222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A1AB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16.172000000000001</c:v>
                </c:pt>
                <c:pt idx="1">
                  <c:v>18.535</c:v>
                </c:pt>
                <c:pt idx="2">
                  <c:v>18.928999999999998</c:v>
                </c:pt>
                <c:pt idx="3">
                  <c:v>20.922000000000001</c:v>
                </c:pt>
                <c:pt idx="4">
                  <c:v>25.413</c:v>
                </c:pt>
                <c:pt idx="5">
                  <c:v>29.402000000000001</c:v>
                </c:pt>
                <c:pt idx="6">
                  <c:v>35.133000000000003</c:v>
                </c:pt>
                <c:pt idx="7">
                  <c:v>43.622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5B-463C-820C-6563B65BB8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9765168"/>
        <c:axId val="169765560"/>
      </c:barChart>
      <c:catAx>
        <c:axId val="16976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rgbClr val="0A1AB6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765560"/>
        <c:crosses val="autoZero"/>
        <c:auto val="1"/>
        <c:lblAlgn val="ctr"/>
        <c:lblOffset val="100"/>
        <c:noMultiLvlLbl val="0"/>
      </c:catAx>
      <c:valAx>
        <c:axId val="1697655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6976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3176900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CC-4ED8-8CA7-4F31CF1BC6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1912000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CC-4ED8-8CA7-4F31CF1BC65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1068800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CC-4ED8-8CA7-4F31CF1BC65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2344200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CC-4ED8-8CA7-4F31CF1BC65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2639700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CC-4ED8-8CA7-4F31CF1BC6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3544840"/>
        <c:axId val="463541888"/>
      </c:barChart>
      <c:catAx>
        <c:axId val="463544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3541888"/>
        <c:crosses val="autoZero"/>
        <c:auto val="1"/>
        <c:lblAlgn val="ctr"/>
        <c:lblOffset val="100"/>
        <c:noMultiLvlLbl val="0"/>
      </c:catAx>
      <c:valAx>
        <c:axId val="46354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3544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числа занимающихся по видам спорта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62</c:v>
                </c:pt>
                <c:pt idx="1">
                  <c:v>122</c:v>
                </c:pt>
                <c:pt idx="2">
                  <c:v>837</c:v>
                </c:pt>
                <c:pt idx="3">
                  <c:v>50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28-478C-96BD-B3EA5638829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125</c:v>
                </c:pt>
                <c:pt idx="1">
                  <c:v>111</c:v>
                </c:pt>
                <c:pt idx="2">
                  <c:v>804</c:v>
                </c:pt>
                <c:pt idx="3">
                  <c:v>50</c:v>
                </c:pt>
                <c:pt idx="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28-478C-96BD-B3EA5638829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177</c:v>
                </c:pt>
                <c:pt idx="1">
                  <c:v>91</c:v>
                </c:pt>
                <c:pt idx="2">
                  <c:v>605</c:v>
                </c:pt>
                <c:pt idx="3">
                  <c:v>30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28-478C-96BD-B3EA5638829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240</c:v>
                </c:pt>
                <c:pt idx="1">
                  <c:v>118</c:v>
                </c:pt>
                <c:pt idx="2">
                  <c:v>723</c:v>
                </c:pt>
                <c:pt idx="3">
                  <c:v>30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28-478C-96BD-B3EA5638829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258</c:v>
                </c:pt>
                <c:pt idx="1">
                  <c:v>100</c:v>
                </c:pt>
                <c:pt idx="2">
                  <c:v>749</c:v>
                </c:pt>
                <c:pt idx="3">
                  <c:v>30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28-478C-96BD-B3EA5638829E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</c:v>
                </c:pt>
              </c:strCache>
            </c:str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392</c:v>
                </c:pt>
                <c:pt idx="1">
                  <c:v>95</c:v>
                </c:pt>
                <c:pt idx="2">
                  <c:v>761</c:v>
                </c:pt>
                <c:pt idx="3">
                  <c:v>30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7B-4096-ABD1-5F4BFB65EA8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2024 г.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</c:v>
                </c:pt>
              </c:strCache>
            </c:str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430</c:v>
                </c:pt>
                <c:pt idx="1">
                  <c:v>90</c:v>
                </c:pt>
                <c:pt idx="2">
                  <c:v>760</c:v>
                </c:pt>
                <c:pt idx="3">
                  <c:v>30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15-4DAD-A2C5-809A03CEA77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Волейбол</c:v>
                </c:pt>
                <c:pt idx="1">
                  <c:v>Дзюдо</c:v>
                </c:pt>
                <c:pt idx="2">
                  <c:v>Плавание</c:v>
                </c:pt>
                <c:pt idx="3">
                  <c:v>Спорт. ориентирование</c:v>
                </c:pt>
                <c:pt idx="4">
                  <c:v>Худ. гимнастика</c:v>
                </c:pt>
              </c:strCache>
            </c:strRef>
          </c:cat>
          <c:val>
            <c:numRef>
              <c:f>Лист1!$I$2:$I$6</c:f>
              <c:numCache>
                <c:formatCode>General</c:formatCode>
                <c:ptCount val="5"/>
                <c:pt idx="0">
                  <c:v>477</c:v>
                </c:pt>
                <c:pt idx="1">
                  <c:v>80</c:v>
                </c:pt>
                <c:pt idx="2">
                  <c:v>732</c:v>
                </c:pt>
                <c:pt idx="3">
                  <c:v>30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09-47F0-87AF-0F9AC6BD27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068992"/>
        <c:axId val="149712312"/>
      </c:barChart>
      <c:catAx>
        <c:axId val="14906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712312"/>
        <c:crosses val="autoZero"/>
        <c:auto val="1"/>
        <c:lblAlgn val="ctr"/>
        <c:lblOffset val="100"/>
        <c:noMultiLvlLbl val="0"/>
      </c:catAx>
      <c:valAx>
        <c:axId val="149712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068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занимающихся по видам спорта </a:t>
            </a:r>
            <a:r>
              <a:rPr lang="ru-RU" sz="1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  <a:endParaRPr lang="ru-RU" sz="1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4729986876640417"/>
          <c:y val="0.32419389065728488"/>
          <c:w val="0.43856190887441032"/>
          <c:h val="0.5684050948192418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22E-442E-870A-6D036206A7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22E-442E-870A-6D036206A7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22E-442E-870A-6D036206A7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22E-442E-870A-6D036206A7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22E-442E-870A-6D036206A7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22E-442E-870A-6D036206A7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Плавание</c:v>
                </c:pt>
                <c:pt idx="1">
                  <c:v>Дзюдо</c:v>
                </c:pt>
                <c:pt idx="2">
                  <c:v>Волейбол</c:v>
                </c:pt>
                <c:pt idx="3">
                  <c:v>Спортивное ориентирование</c:v>
                </c:pt>
                <c:pt idx="4">
                  <c:v>Художественная гимнастика</c:v>
                </c:pt>
                <c:pt idx="5">
                  <c:v>Спорт лиц с ПОДА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732</c:v>
                </c:pt>
                <c:pt idx="1">
                  <c:v>80</c:v>
                </c:pt>
                <c:pt idx="2">
                  <c:v>477</c:v>
                </c:pt>
                <c:pt idx="3">
                  <c:v>30</c:v>
                </c:pt>
                <c:pt idx="4">
                  <c:v>44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22E-442E-870A-6D036206A7A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6925367338274302E-2"/>
          <c:y val="0.1157936885088493"/>
          <c:w val="0.92767133275007385"/>
          <c:h val="0.199948443944507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accent4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/>
              <a:t>Количество занимающихся из многодетных семей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7777824507429286E-2"/>
          <c:y val="0.27754149867177275"/>
          <c:w val="0.94907407407407407"/>
          <c:h val="0.43941026747837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37</c:v>
                </c:pt>
                <c:pt idx="1">
                  <c:v>53</c:v>
                </c:pt>
                <c:pt idx="2">
                  <c:v>88</c:v>
                </c:pt>
                <c:pt idx="3">
                  <c:v>91</c:v>
                </c:pt>
                <c:pt idx="4">
                  <c:v>112</c:v>
                </c:pt>
                <c:pt idx="5">
                  <c:v>118</c:v>
                </c:pt>
                <c:pt idx="6">
                  <c:v>131</c:v>
                </c:pt>
                <c:pt idx="7">
                  <c:v>159</c:v>
                </c:pt>
                <c:pt idx="8">
                  <c:v>180</c:v>
                </c:pt>
                <c:pt idx="9">
                  <c:v>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5C-4F0D-9EE8-8AA8CCC57B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2101872"/>
        <c:axId val="112101480"/>
      </c:barChart>
      <c:catAx>
        <c:axId val="11210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101480"/>
        <c:crosses val="autoZero"/>
        <c:auto val="1"/>
        <c:lblAlgn val="ctr"/>
        <c:lblOffset val="100"/>
        <c:noMultiLvlLbl val="0"/>
      </c:catAx>
      <c:valAx>
        <c:axId val="1121014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12101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 baseline="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ysClr val="windowText" lastClr="000000"/>
                </a:solidFill>
              </a:rPr>
              <a:t>Количество детей участников СВО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31.05.2023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6D-4611-9B88-F7AA0C95661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31.декабря 2023 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6D-4611-9B88-F7AA0C95661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6D-4611-9B88-F7AA0C95661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FF-455A-9EE2-0C5F313C0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100696"/>
        <c:axId val="149661168"/>
      </c:barChart>
      <c:catAx>
        <c:axId val="112100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661168"/>
        <c:crosses val="autoZero"/>
        <c:auto val="1"/>
        <c:lblAlgn val="ctr"/>
        <c:lblOffset val="100"/>
        <c:noMultiLvlLbl val="0"/>
      </c:catAx>
      <c:valAx>
        <c:axId val="149661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100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0A1AB6"/>
                </a:solidFill>
                <a:latin typeface="+mn-lt"/>
                <a:ea typeface="+mn-ea"/>
                <a:cs typeface="+mn-cs"/>
              </a:defRPr>
            </a:pPr>
            <a:r>
              <a:rPr lang="ru-RU" sz="2400" b="1">
                <a:solidFill>
                  <a:srgbClr val="0A1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</a:t>
            </a:r>
            <a:r>
              <a:rPr lang="ru-RU" sz="2400" b="1" baseline="0">
                <a:solidFill>
                  <a:srgbClr val="0A1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соревнований, </a:t>
            </a:r>
          </a:p>
          <a:p>
            <a:pPr>
              <a:defRPr sz="2400" b="1">
                <a:solidFill>
                  <a:srgbClr val="0A1AB6"/>
                </a:solidFill>
              </a:defRPr>
            </a:pPr>
            <a:r>
              <a:rPr lang="ru-RU" sz="2400" b="1" baseline="0">
                <a:solidFill>
                  <a:srgbClr val="0A1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проведенных в Комплексе Молодежный</a:t>
            </a:r>
            <a:endParaRPr lang="ru-RU" sz="2400" b="1">
              <a:solidFill>
                <a:srgbClr val="0A1A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0A1AB6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5484106153397494E-2"/>
          <c:y val="0.21401004702750734"/>
          <c:w val="0.9190529308836396"/>
          <c:h val="0.711559554367431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2-47A5-A31D-FD5D32F8E8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22-47A5-A31D-FD5D32F8E8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22-47A5-A31D-FD5D32F8E84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56-44DA-835B-4646458F529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C-4076-B3F4-79A767A9D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661952"/>
        <c:axId val="149662344"/>
      </c:barChart>
      <c:catAx>
        <c:axId val="14966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662344"/>
        <c:crosses val="autoZero"/>
        <c:auto val="1"/>
        <c:lblAlgn val="ctr"/>
        <c:lblOffset val="100"/>
        <c:noMultiLvlLbl val="0"/>
      </c:catAx>
      <c:valAx>
        <c:axId val="149662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66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6266553508176561E-2"/>
          <c:y val="0.14261944812038188"/>
          <c:w val="0.41071752734824102"/>
          <c:h val="5.29626873556281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6106A"/>
                </a:solidFill>
                <a:latin typeface="+mn-lt"/>
                <a:ea typeface="+mn-ea"/>
                <a:cs typeface="+mn-cs"/>
              </a:defRPr>
            </a:pPr>
            <a:r>
              <a:rPr lang="ru-RU" sz="2400">
                <a:solidFill>
                  <a:srgbClr val="06106A"/>
                </a:solidFill>
              </a:rPr>
              <a:t>Победители и призеры областных и межрегиональных соревнований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06106A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5462962962962982E-2"/>
          <c:y val="0.25376984126984187"/>
          <c:w val="0.9490740740740754"/>
          <c:h val="0.55021591051118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победители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50</c:v>
                </c:pt>
                <c:pt idx="1">
                  <c:v>25</c:v>
                </c:pt>
                <c:pt idx="2">
                  <c:v>59</c:v>
                </c:pt>
                <c:pt idx="3">
                  <c:v>62</c:v>
                </c:pt>
                <c:pt idx="4">
                  <c:v>36</c:v>
                </c:pt>
                <c:pt idx="5">
                  <c:v>71</c:v>
                </c:pt>
                <c:pt idx="6">
                  <c:v>85</c:v>
                </c:pt>
                <c:pt idx="7">
                  <c:v>98</c:v>
                </c:pt>
                <c:pt idx="8">
                  <c:v>108</c:v>
                </c:pt>
                <c:pt idx="9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AC-4AF9-87A8-ABE1EFF9939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призеры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41</c:v>
                </c:pt>
                <c:pt idx="1">
                  <c:v>79</c:v>
                </c:pt>
                <c:pt idx="2">
                  <c:v>116</c:v>
                </c:pt>
                <c:pt idx="3">
                  <c:v>123</c:v>
                </c:pt>
                <c:pt idx="4">
                  <c:v>87</c:v>
                </c:pt>
                <c:pt idx="5">
                  <c:v>164</c:v>
                </c:pt>
                <c:pt idx="6">
                  <c:v>174</c:v>
                </c:pt>
                <c:pt idx="7">
                  <c:v>177</c:v>
                </c:pt>
                <c:pt idx="8">
                  <c:v>189</c:v>
                </c:pt>
                <c:pt idx="9">
                  <c:v>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AC-4AF9-87A8-ABE1EFF993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9663128"/>
        <c:axId val="149663520"/>
      </c:barChart>
      <c:catAx>
        <c:axId val="14966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663520"/>
        <c:crosses val="autoZero"/>
        <c:auto val="1"/>
        <c:lblAlgn val="ctr"/>
        <c:lblOffset val="100"/>
        <c:noMultiLvlLbl val="0"/>
      </c:catAx>
      <c:valAx>
        <c:axId val="1496635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9663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prstDash val="solid"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AF5E7-7F76-4273-B125-8AF621349C98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0A553-AF06-4C6B-B0A4-BE3651BFE2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92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0A553-AF06-4C6B-B0A4-BE3651BFE2FA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39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047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86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12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5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0296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377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398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08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45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51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63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92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33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08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08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96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EE1D2-A1AB-4967-983A-5561D78B9DF5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5C50AFE-AE79-4FA6-AB19-B294676556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59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chart" Target="../charts/chart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0820" y="1973718"/>
            <a:ext cx="7766936" cy="39961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/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/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/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A1AB6"/>
                </a:solidFill>
              </a:rPr>
              <a:t>Информация</a:t>
            </a:r>
            <a:r>
              <a:rPr lang="ru-RU" sz="2800" dirty="0">
                <a:solidFill>
                  <a:srgbClr val="0A1AB6"/>
                </a:solidFill>
              </a:rPr>
              <a:t/>
            </a:r>
            <a:br>
              <a:rPr lang="ru-RU" sz="2800" dirty="0">
                <a:solidFill>
                  <a:srgbClr val="0A1AB6"/>
                </a:solidFill>
              </a:rPr>
            </a:br>
            <a:r>
              <a:rPr lang="ru-RU" sz="2800" b="1" dirty="0">
                <a:solidFill>
                  <a:srgbClr val="0A1AB6"/>
                </a:solidFill>
              </a:rPr>
              <a:t>о результатах деятельности</a:t>
            </a:r>
            <a:r>
              <a:rPr lang="ru-RU" sz="2800" dirty="0">
                <a:solidFill>
                  <a:srgbClr val="0A1AB6"/>
                </a:solidFill>
              </a:rPr>
              <a:t/>
            </a:r>
            <a:br>
              <a:rPr lang="ru-RU" sz="2800" dirty="0">
                <a:solidFill>
                  <a:srgbClr val="0A1AB6"/>
                </a:solidFill>
              </a:rPr>
            </a:br>
            <a:r>
              <a:rPr lang="ru-RU" sz="2800" b="1" dirty="0">
                <a:solidFill>
                  <a:srgbClr val="0A1AB6"/>
                </a:solidFill>
              </a:rPr>
              <a:t>Муниципального автономного </a:t>
            </a:r>
            <a:r>
              <a:rPr lang="ru-RU" sz="2800" b="1" dirty="0" smtClean="0">
                <a:solidFill>
                  <a:srgbClr val="0A1AB6"/>
                </a:solidFill>
              </a:rPr>
              <a:t>учреждения дополнительного образования</a:t>
            </a:r>
            <a:r>
              <a:rPr lang="ru-RU" sz="2800" dirty="0">
                <a:solidFill>
                  <a:srgbClr val="0A1AB6"/>
                </a:solidFill>
              </a:rPr>
              <a:t/>
            </a:r>
            <a:br>
              <a:rPr lang="ru-RU" sz="2800" dirty="0">
                <a:solidFill>
                  <a:srgbClr val="0A1AB6"/>
                </a:solidFill>
              </a:rPr>
            </a:br>
            <a:r>
              <a:rPr lang="ru-RU" sz="2800" b="1" dirty="0">
                <a:solidFill>
                  <a:srgbClr val="0A1AB6"/>
                </a:solidFill>
              </a:rPr>
              <a:t>города Коврова Владимирской </a:t>
            </a:r>
            <a:r>
              <a:rPr lang="ru-RU" sz="2800" b="1" dirty="0" smtClean="0">
                <a:solidFill>
                  <a:srgbClr val="0A1AB6"/>
                </a:solidFill>
              </a:rPr>
              <a:t>области Спортивная школа </a:t>
            </a:r>
            <a:br>
              <a:rPr lang="ru-RU" sz="2800" b="1" dirty="0" smtClean="0">
                <a:solidFill>
                  <a:srgbClr val="0A1AB6"/>
                </a:solidFill>
              </a:rPr>
            </a:br>
            <a:r>
              <a:rPr lang="ru-RU" sz="2800" b="1" dirty="0" smtClean="0">
                <a:solidFill>
                  <a:srgbClr val="0A1AB6"/>
                </a:solidFill>
              </a:rPr>
              <a:t>«Комплекс </a:t>
            </a:r>
            <a:r>
              <a:rPr lang="ru-RU" sz="2800" b="1" dirty="0">
                <a:solidFill>
                  <a:srgbClr val="0A1AB6"/>
                </a:solidFill>
              </a:rPr>
              <a:t>Молодежный»</a:t>
            </a:r>
            <a:r>
              <a:rPr lang="ru-RU" sz="2800" dirty="0">
                <a:solidFill>
                  <a:srgbClr val="0A1AB6"/>
                </a:solidFill>
              </a:rPr>
              <a:t/>
            </a:r>
            <a:br>
              <a:rPr lang="ru-RU" sz="2800" dirty="0">
                <a:solidFill>
                  <a:srgbClr val="0A1AB6"/>
                </a:solidFill>
              </a:rPr>
            </a:br>
            <a:r>
              <a:rPr lang="ru-RU" sz="2800" b="1" dirty="0">
                <a:solidFill>
                  <a:srgbClr val="0A1AB6"/>
                </a:solidFill>
              </a:rPr>
              <a:t>за </a:t>
            </a:r>
            <a:r>
              <a:rPr lang="ru-RU" sz="2800" b="1" dirty="0" smtClean="0">
                <a:solidFill>
                  <a:srgbClr val="0A1AB6"/>
                </a:solidFill>
              </a:rPr>
              <a:t>2025 </a:t>
            </a:r>
            <a:r>
              <a:rPr lang="ru-RU" sz="2800" b="1" dirty="0">
                <a:solidFill>
                  <a:srgbClr val="0A1AB6"/>
                </a:solidFill>
              </a:rPr>
              <a:t>г.</a:t>
            </a:r>
            <a:r>
              <a:rPr lang="ru-RU" sz="2800" dirty="0">
                <a:solidFill>
                  <a:srgbClr val="0A1AB6"/>
                </a:solidFill>
              </a:rPr>
              <a:t/>
            </a:r>
            <a:br>
              <a:rPr lang="ru-RU" sz="2800" dirty="0">
                <a:solidFill>
                  <a:srgbClr val="0A1AB6"/>
                </a:solidFill>
              </a:rPr>
            </a:br>
            <a:endParaRPr lang="ru-RU" sz="2800" dirty="0">
              <a:solidFill>
                <a:srgbClr val="0A1AB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1" y="997982"/>
            <a:ext cx="1472016" cy="1622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5782"/>
            <a:ext cx="12192000" cy="1122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5" y="994869"/>
            <a:ext cx="1314450" cy="1314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91957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СВОих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бросаем»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Кубок защитников Отечества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UhinaVA\AppData\Local\Temp\4b18a723-f04f-4065-ba25-d5f4e61268d2_СВОих не бросаем.zip.8d2\СВОих не бросаем\Участники СВО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7" t="6296" r="3212"/>
          <a:stretch/>
        </p:blipFill>
        <p:spPr bwMode="auto">
          <a:xfrm>
            <a:off x="368136" y="1710047"/>
            <a:ext cx="3307212" cy="2335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hinaVA\AppData\Local\Microsoft\Windows\INetCache\Content.Word\Папа - победитель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38660" r="3620" b="12485"/>
          <a:stretch/>
        </p:blipFill>
        <p:spPr bwMode="auto">
          <a:xfrm>
            <a:off x="8401430" y="1093837"/>
            <a:ext cx="3462019" cy="26526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hinaVA\AppData\Local\Temp\a31a06bf-edf1-47cb-8dc0-ba8d4ecec5af_Кубок защитников Отечества фото.zip.5af\RD6B116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" b="7160"/>
          <a:stretch/>
        </p:blipFill>
        <p:spPr bwMode="auto">
          <a:xfrm>
            <a:off x="3235334" y="3030847"/>
            <a:ext cx="6038668" cy="3625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2545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Кубок защитников Отечества</a:t>
            </a:r>
            <a:endParaRPr lang="ru-RU" dirty="0"/>
          </a:p>
        </p:txBody>
      </p:sp>
      <p:pic>
        <p:nvPicPr>
          <p:cNvPr id="4" name="Объект 3" descr="C:\Users\UhinaVA\AppData\Local\Temp\0c197760-1b3a-4ad5-a6d0-f8fe6fd41837_Кубок защитников Отечества фото.zip.837\IMG-20251005-WA0065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r="8362"/>
          <a:stretch/>
        </p:blipFill>
        <p:spPr bwMode="auto">
          <a:xfrm>
            <a:off x="142944" y="1163123"/>
            <a:ext cx="5123031" cy="38814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hinaVA\AppData\Local\Temp\b0bb00ba-6677-4d0d-9606-f17f772f1d61_Кубок защитников Отечества фото.zip.d61\IMG-20251005-WA006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8" b="7085"/>
          <a:stretch/>
        </p:blipFill>
        <p:spPr bwMode="auto">
          <a:xfrm>
            <a:off x="9157883" y="454118"/>
            <a:ext cx="2895572" cy="40110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hinaVA\AppData\Local\Temp\29046aa4-c848-4d13-bc8c-c8084d234db2_Кубок защитников Отечества фото.zip.db2\IMG-20251005-WA004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8614" b="6271"/>
          <a:stretch/>
        </p:blipFill>
        <p:spPr bwMode="auto">
          <a:xfrm>
            <a:off x="5507103" y="3234468"/>
            <a:ext cx="3439886" cy="34268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9718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Кубок защитников Отечества</a:t>
            </a:r>
            <a:endParaRPr lang="ru-RU" dirty="0"/>
          </a:p>
        </p:txBody>
      </p:sp>
      <p:pic>
        <p:nvPicPr>
          <p:cNvPr id="4" name="Объект 3" descr="C:\Users\UhinaVA\AppData\Local\Temp\47802e24-a653-4723-bc76-b39a6898e604_Кубок защитников Отечества фото.zip.604\IMG-20251005-WA0067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/>
          <a:stretch/>
        </p:blipFill>
        <p:spPr bwMode="auto">
          <a:xfrm>
            <a:off x="494120" y="1275773"/>
            <a:ext cx="3727989" cy="2648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hinaVA\AppData\Local\Temp\aaeb05e3-c62b-43e2-a745-a7876be32ee1_Кубок защитников Отечества фото.zip.ee1\IMG-20251005-WA00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50303"/>
            <a:ext cx="4546133" cy="282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hinaVA\AppData\Local\Temp\2564d89e-d9a8-41bd-a38a-ddae3e672d54_Кубок защитников Отечества фото.zip.d54\IMG-20251005-WA00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3" r="5163"/>
          <a:stretch/>
        </p:blipFill>
        <p:spPr bwMode="auto">
          <a:xfrm>
            <a:off x="1643247" y="3977290"/>
            <a:ext cx="4270663" cy="2739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hinaVA\AppData\Local\Temp\629461ce-9a03-4c42-8fce-0933e2f4de03_Кубок защитников Отечества фото.zip.e03\IMG-20251005-WA004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0" t="17216" r="4722" b="7427"/>
          <a:stretch/>
        </p:blipFill>
        <p:spPr bwMode="auto">
          <a:xfrm>
            <a:off x="6178501" y="4035722"/>
            <a:ext cx="3888611" cy="2681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6995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ТРЕНЕРЫ ПО ВИДАМ СПОРТА</a:t>
            </a:r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196149"/>
              </p:ext>
            </p:extLst>
          </p:nvPr>
        </p:nvGraphicFramePr>
        <p:xfrm>
          <a:off x="267095" y="1270000"/>
          <a:ext cx="9370890" cy="50087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7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7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8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9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15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3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704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8179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Должность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Штатных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Совместители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Образование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Категория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4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Внешн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Внутр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высшее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среднее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высшая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б/к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Волейбол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Дзюдо, самбо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Плавание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43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Спортивное ориентирование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43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Художественная гимнастика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0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Адаптивная физическая культура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43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Численность/ доля в 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13/100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10/77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3/23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12/92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1/8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9/69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2/23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1/8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232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829486924"/>
              </p:ext>
            </p:extLst>
          </p:nvPr>
        </p:nvGraphicFramePr>
        <p:xfrm>
          <a:off x="1169157" y="136634"/>
          <a:ext cx="7783773" cy="6578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75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74920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спортсмены года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Зуйков Артём (волейбол)                           Смирнов Кирилл (спорт.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ориентирование)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hinaVA\AppData\Local\Temp\a49183ce-d3c3-47d0-bae7-0cca55183bb2_спортсмен года.zip.bb2\-5199564443531021671_12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t="5736" r="4223" b="6045"/>
          <a:stretch/>
        </p:blipFill>
        <p:spPr bwMode="auto">
          <a:xfrm>
            <a:off x="677333" y="1930400"/>
            <a:ext cx="3633849" cy="46788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Отчеты\Отчет за неделю\2025-2026\Январь\Смирнов Кирилл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t="12293" r="10670"/>
          <a:stretch/>
        </p:blipFill>
        <p:spPr bwMode="auto">
          <a:xfrm>
            <a:off x="6500951" y="1936997"/>
            <a:ext cx="3194215" cy="46788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5577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035656"/>
              </p:ext>
            </p:extLst>
          </p:nvPr>
        </p:nvGraphicFramePr>
        <p:xfrm>
          <a:off x="626054" y="3657600"/>
          <a:ext cx="8648124" cy="2962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2594">
                  <a:extLst>
                    <a:ext uri="{9D8B030D-6E8A-4147-A177-3AD203B41FA5}">
                      <a16:colId xmlns:a16="http://schemas.microsoft.com/office/drawing/2014/main" val="3657076216"/>
                    </a:ext>
                  </a:extLst>
                </a:gridCol>
                <a:gridCol w="965915">
                  <a:extLst>
                    <a:ext uri="{9D8B030D-6E8A-4147-A177-3AD203B41FA5}">
                      <a16:colId xmlns:a16="http://schemas.microsoft.com/office/drawing/2014/main" val="2383765336"/>
                    </a:ext>
                  </a:extLst>
                </a:gridCol>
                <a:gridCol w="1790164">
                  <a:extLst>
                    <a:ext uri="{9D8B030D-6E8A-4147-A177-3AD203B41FA5}">
                      <a16:colId xmlns:a16="http://schemas.microsoft.com/office/drawing/2014/main" val="3766214462"/>
                    </a:ext>
                  </a:extLst>
                </a:gridCol>
                <a:gridCol w="1648496">
                  <a:extLst>
                    <a:ext uri="{9D8B030D-6E8A-4147-A177-3AD203B41FA5}">
                      <a16:colId xmlns:a16="http://schemas.microsoft.com/office/drawing/2014/main" val="770225167"/>
                    </a:ext>
                  </a:extLst>
                </a:gridCol>
                <a:gridCol w="1689601">
                  <a:extLst>
                    <a:ext uri="{9D8B030D-6E8A-4147-A177-3AD203B41FA5}">
                      <a16:colId xmlns:a16="http://schemas.microsoft.com/office/drawing/2014/main" val="216290460"/>
                    </a:ext>
                  </a:extLst>
                </a:gridCol>
                <a:gridCol w="1441354">
                  <a:extLst>
                    <a:ext uri="{9D8B030D-6E8A-4147-A177-3AD203B41FA5}">
                      <a16:colId xmlns:a16="http://schemas.microsoft.com/office/drawing/2014/main" val="1823847359"/>
                    </a:ext>
                  </a:extLst>
                </a:gridCol>
              </a:tblGrid>
              <a:tr h="761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solidFill>
                            <a:srgbClr val="0A1AB6"/>
                          </a:solidFill>
                          <a:effectLst/>
                        </a:rPr>
                        <a:t>Год</a:t>
                      </a:r>
                      <a:endParaRPr lang="ru-RU" sz="1600" dirty="0">
                        <a:solidFill>
                          <a:srgbClr val="0A1AB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solidFill>
                            <a:srgbClr val="0A1AB6"/>
                          </a:solidFill>
                          <a:effectLst/>
                        </a:rPr>
                        <a:t>КМС</a:t>
                      </a:r>
                      <a:endParaRPr lang="ru-RU" sz="1600" dirty="0">
                        <a:solidFill>
                          <a:srgbClr val="0A1AB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solidFill>
                            <a:srgbClr val="0A1AB6"/>
                          </a:solidFill>
                          <a:effectLst/>
                        </a:rPr>
                        <a:t>1 спортивный разряд</a:t>
                      </a:r>
                      <a:endParaRPr lang="ru-RU" sz="1600" dirty="0">
                        <a:solidFill>
                          <a:srgbClr val="0A1AB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solidFill>
                            <a:srgbClr val="0A1AB6"/>
                          </a:solidFill>
                          <a:effectLst/>
                        </a:rPr>
                        <a:t>2 спортивный разряд</a:t>
                      </a:r>
                      <a:endParaRPr lang="ru-RU" sz="1600" dirty="0">
                        <a:solidFill>
                          <a:srgbClr val="0A1AB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solidFill>
                            <a:srgbClr val="0A1AB6"/>
                          </a:solidFill>
                          <a:effectLst/>
                        </a:rPr>
                        <a:t>3 спортивный разряд</a:t>
                      </a:r>
                      <a:endParaRPr lang="ru-RU" sz="1600" dirty="0">
                        <a:solidFill>
                          <a:srgbClr val="0A1AB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solidFill>
                            <a:srgbClr val="0A1AB6"/>
                          </a:solidFill>
                          <a:effectLst/>
                        </a:rPr>
                        <a:t>Юношеские разряды</a:t>
                      </a:r>
                      <a:endParaRPr lang="ru-RU" sz="1600" dirty="0">
                        <a:solidFill>
                          <a:srgbClr val="0A1AB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4696769"/>
                  </a:ext>
                </a:extLst>
              </a:tr>
              <a:tr h="278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5860794"/>
                  </a:ext>
                </a:extLst>
              </a:tr>
              <a:tr h="2900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2547420"/>
                  </a:ext>
                </a:extLst>
              </a:tr>
              <a:tr h="300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2382913"/>
                  </a:ext>
                </a:extLst>
              </a:tr>
              <a:tr h="275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667276"/>
                  </a:ext>
                </a:extLst>
              </a:tr>
              <a:tr h="2996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1683458"/>
                  </a:ext>
                </a:extLst>
              </a:tr>
              <a:tr h="310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831922"/>
                  </a:ext>
                </a:extLst>
              </a:tr>
              <a:tr h="446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0339160"/>
                  </a:ext>
                </a:extLst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753826"/>
              </p:ext>
            </p:extLst>
          </p:nvPr>
        </p:nvGraphicFramePr>
        <p:xfrm>
          <a:off x="677863" y="257579"/>
          <a:ext cx="8596312" cy="320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748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C:\Users\UhinaVA\AppData\Local\Temp\17ce709b-ac96-49b2-a090-b2883622e83d_Кострома.zip.83d\IMG-20251124-WA00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0" y="278768"/>
            <a:ext cx="3544690" cy="258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hinaVA\AppData\Local\Temp\afb34c93-d7b2-46fc-8a09-9b3268ade2df_ЧО 22.11.2025.zip.2df\IMG-20251123-WA00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10" y="118753"/>
            <a:ext cx="4001737" cy="3025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E:\Отчеты\Отчет за неделю\2025-2026\Ноябрь\17.11-23.11.2025\КФ по плаванию Донченко Богдан 1 место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16743" r="7029"/>
          <a:stretch/>
        </p:blipFill>
        <p:spPr bwMode="auto">
          <a:xfrm>
            <a:off x="8904609" y="3033568"/>
            <a:ext cx="2876550" cy="3714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E:\Отчеты\Отчет за неделю\2025-2026\Ноябрь\03.11-09.11.2025\ЦФО до 16 лет юноши игра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7"/>
          <a:stretch/>
        </p:blipFill>
        <p:spPr bwMode="auto">
          <a:xfrm>
            <a:off x="212546" y="2983868"/>
            <a:ext cx="3019425" cy="3707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E:\Отчеты\Отчет за неделю\2025-2026\Ноябрь\03.11-09.11.2025\ЦФО до 16 лет девушки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3" b="4707"/>
          <a:stretch/>
        </p:blipFill>
        <p:spPr bwMode="auto">
          <a:xfrm>
            <a:off x="8521197" y="278768"/>
            <a:ext cx="3643374" cy="2705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E:\Отчеты\Отчет за неделю\2025-2026\Октябрь\13.10-19.10.2025\Осенний марафон после награждения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5" r="7952" b="1961"/>
          <a:stretch/>
        </p:blipFill>
        <p:spPr bwMode="auto">
          <a:xfrm>
            <a:off x="3876117" y="3752850"/>
            <a:ext cx="4384346" cy="2877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1795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 descr="E:\Отчеты\Отчет за неделю\2025-2026\Октябрь\29.09-05.10.2025\Краски осени Звездочки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00" y="0"/>
            <a:ext cx="2862559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Отчеты\Отчет за неделю\2025-2026\Декабрь\22-28.12.2025\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2" b="16895"/>
          <a:stretch/>
        </p:blipFill>
        <p:spPr bwMode="auto">
          <a:xfrm>
            <a:off x="783416" y="182315"/>
            <a:ext cx="6044895" cy="29862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Отчеты\Отчет за неделю\2025-2026\Декабрь\22-28.12.2025\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" t="23541" r="-1" b="8713"/>
          <a:stretch/>
        </p:blipFill>
        <p:spPr bwMode="auto">
          <a:xfrm>
            <a:off x="5379522" y="3250870"/>
            <a:ext cx="3799478" cy="3522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hinaVA\AppData\Local\Temp\0727c236-d091-4a9a-9c07-377a2c7bf681_Кольчугино.zip.681\174508217614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r="11981"/>
          <a:stretch/>
        </p:blipFill>
        <p:spPr bwMode="auto">
          <a:xfrm>
            <a:off x="1115145" y="3250870"/>
            <a:ext cx="3456855" cy="3522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4790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6537" y="202943"/>
            <a:ext cx="416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1AB6"/>
                </a:solidFill>
              </a:rPr>
              <a:t>Внедрение</a:t>
            </a:r>
            <a:r>
              <a:rPr lang="ru-RU" b="1" dirty="0" smtClean="0">
                <a:solidFill>
                  <a:srgbClr val="0A1AB6"/>
                </a:solidFill>
              </a:rPr>
              <a:t> </a:t>
            </a:r>
            <a:r>
              <a:rPr lang="ru-RU" sz="2400" b="1" dirty="0" smtClean="0">
                <a:solidFill>
                  <a:srgbClr val="0A1AB6"/>
                </a:solidFill>
              </a:rPr>
              <a:t>ВФСК «ГТО»</a:t>
            </a:r>
            <a:endParaRPr lang="ru-RU" sz="2400" b="1" dirty="0">
              <a:solidFill>
                <a:srgbClr val="0A1AB6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726011"/>
              </p:ext>
            </p:extLst>
          </p:nvPr>
        </p:nvGraphicFramePr>
        <p:xfrm>
          <a:off x="626348" y="3609972"/>
          <a:ext cx="8596310" cy="3071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9262">
                  <a:extLst>
                    <a:ext uri="{9D8B030D-6E8A-4147-A177-3AD203B41FA5}">
                      <a16:colId xmlns:a16="http://schemas.microsoft.com/office/drawing/2014/main" val="2335420262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3453169726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459626472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3393751888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2378642279"/>
                    </a:ext>
                  </a:extLst>
                </a:gridCol>
              </a:tblGrid>
              <a:tr h="3303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A1AB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rgbClr val="0A1AB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A1AB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 знак</a:t>
                      </a:r>
                      <a:endParaRPr lang="ru-RU" sz="1400" b="1" dirty="0">
                        <a:solidFill>
                          <a:srgbClr val="0A1AB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A1AB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 знак</a:t>
                      </a:r>
                      <a:endParaRPr lang="ru-RU" sz="1400" b="1" dirty="0">
                        <a:solidFill>
                          <a:srgbClr val="0A1AB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A1AB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 знак</a:t>
                      </a:r>
                      <a:endParaRPr lang="ru-RU" sz="1400" b="1" dirty="0">
                        <a:solidFill>
                          <a:srgbClr val="0A1AB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A1AB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знаков</a:t>
                      </a:r>
                      <a:endParaRPr lang="ru-RU" sz="1400" b="1" dirty="0">
                        <a:solidFill>
                          <a:srgbClr val="0A1AB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4216987"/>
                  </a:ext>
                </a:extLst>
              </a:tr>
              <a:tr h="284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56197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5212310"/>
                  </a:ext>
                </a:extLst>
              </a:tr>
              <a:tr h="2522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+43%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56197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+88%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+200%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+105%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2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56197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динамика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+103%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56197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+7%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-19%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+18%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8846837"/>
                  </a:ext>
                </a:extLst>
              </a:tr>
              <a:tr h="2312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динамика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+110%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56197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56197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+21%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+25%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+95%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9235897"/>
                  </a:ext>
                </a:extLst>
              </a:tr>
              <a:tr h="220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динамика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-11%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56197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56197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+24%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8859195"/>
                  </a:ext>
                </a:extLst>
              </a:tr>
              <a:tr h="517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динамика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+7%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56197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56197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+10%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-15%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-3,5%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9453859"/>
                  </a:ext>
                </a:extLst>
              </a:tr>
              <a:tr h="2890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561975" algn="ctr"/>
                        </a:tabLs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517525" algn="ctr"/>
                        </a:tabLs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7891136"/>
                  </a:ext>
                </a:extLst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5777455"/>
              </p:ext>
            </p:extLst>
          </p:nvPr>
        </p:nvGraphicFramePr>
        <p:xfrm>
          <a:off x="626348" y="664609"/>
          <a:ext cx="8596312" cy="2802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003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6841"/>
            <a:ext cx="8596668" cy="15835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>
                <a:solidFill>
                  <a:srgbClr val="0A1AB6"/>
                </a:solidFill>
              </a:rPr>
              <a:t>Муниципальное автономное учреждение </a:t>
            </a:r>
            <a:r>
              <a:rPr lang="ru-RU" sz="1600" b="1" dirty="0" smtClean="0">
                <a:solidFill>
                  <a:srgbClr val="0A1AB6"/>
                </a:solidFill>
              </a:rPr>
              <a:t>дополнительного образования </a:t>
            </a:r>
            <a:br>
              <a:rPr lang="ru-RU" sz="1600" b="1" dirty="0" smtClean="0">
                <a:solidFill>
                  <a:srgbClr val="0A1AB6"/>
                </a:solidFill>
              </a:rPr>
            </a:br>
            <a:r>
              <a:rPr lang="ru-RU" sz="1600" b="1" dirty="0" smtClean="0">
                <a:solidFill>
                  <a:srgbClr val="0A1AB6"/>
                </a:solidFill>
              </a:rPr>
              <a:t>города </a:t>
            </a:r>
            <a:r>
              <a:rPr lang="ru-RU" sz="1600" b="1" dirty="0">
                <a:solidFill>
                  <a:srgbClr val="0A1AB6"/>
                </a:solidFill>
              </a:rPr>
              <a:t>Коврова Владимирской области </a:t>
            </a:r>
            <a:r>
              <a:rPr lang="ru-RU" sz="1600" b="1" dirty="0" smtClean="0">
                <a:solidFill>
                  <a:srgbClr val="0A1AB6"/>
                </a:solidFill>
              </a:rPr>
              <a:t/>
            </a:r>
            <a:br>
              <a:rPr lang="ru-RU" sz="1600" b="1" dirty="0" smtClean="0">
                <a:solidFill>
                  <a:srgbClr val="0A1AB6"/>
                </a:solidFill>
              </a:rPr>
            </a:br>
            <a:r>
              <a:rPr lang="ru-RU" sz="1600" b="1" dirty="0" smtClean="0">
                <a:solidFill>
                  <a:srgbClr val="0A1AB6"/>
                </a:solidFill>
              </a:rPr>
              <a:t>Спортивная школа «Комплекс </a:t>
            </a:r>
            <a:r>
              <a:rPr lang="ru-RU" sz="1600" b="1" dirty="0">
                <a:solidFill>
                  <a:srgbClr val="0A1AB6"/>
                </a:solidFill>
              </a:rPr>
              <a:t>Молодежный» было образовано в 2012 году. </a:t>
            </a:r>
            <a:br>
              <a:rPr lang="ru-RU" sz="1600" b="1" dirty="0">
                <a:solidFill>
                  <a:srgbClr val="0A1AB6"/>
                </a:solidFill>
              </a:rPr>
            </a:br>
            <a:r>
              <a:rPr lang="ru-RU" sz="1600" b="1" dirty="0">
                <a:solidFill>
                  <a:srgbClr val="0A1AB6"/>
                </a:solidFill>
              </a:rPr>
              <a:t>·      Организационно-правовая форма: муниципальное автономное учреждение. </a:t>
            </a:r>
            <a:br>
              <a:rPr lang="ru-RU" sz="1600" b="1" dirty="0">
                <a:solidFill>
                  <a:srgbClr val="0A1AB6"/>
                </a:solidFill>
              </a:rPr>
            </a:br>
            <a:r>
              <a:rPr lang="ru-RU" sz="1600" b="1" dirty="0">
                <a:solidFill>
                  <a:srgbClr val="0A1AB6"/>
                </a:solidFill>
              </a:rPr>
              <a:t>·      Статус</a:t>
            </a:r>
            <a:r>
              <a:rPr lang="ru-RU" sz="1600" b="1" dirty="0" smtClean="0">
                <a:solidFill>
                  <a:srgbClr val="0A1AB6"/>
                </a:solidFill>
              </a:rPr>
              <a:t>: учреждение </a:t>
            </a:r>
            <a:r>
              <a:rPr lang="ru-RU" sz="1600" b="1" dirty="0">
                <a:solidFill>
                  <a:srgbClr val="0A1AB6"/>
                </a:solidFill>
              </a:rPr>
              <a:t>спорта.</a:t>
            </a:r>
            <a:br>
              <a:rPr lang="ru-RU" sz="1600" b="1" dirty="0">
                <a:solidFill>
                  <a:srgbClr val="0A1AB6"/>
                </a:solidFill>
              </a:rPr>
            </a:br>
            <a:r>
              <a:rPr lang="ru-RU" sz="1600" b="1" dirty="0">
                <a:solidFill>
                  <a:srgbClr val="0A1AB6"/>
                </a:solidFill>
              </a:rPr>
              <a:t>·      Тип: физкультурно-спортивная направленность.  </a:t>
            </a:r>
            <a:br>
              <a:rPr lang="ru-RU" sz="1600" b="1" dirty="0">
                <a:solidFill>
                  <a:srgbClr val="0A1AB6"/>
                </a:solidFill>
              </a:rPr>
            </a:br>
            <a:r>
              <a:rPr lang="ru-RU" sz="1600" b="1" dirty="0">
                <a:solidFill>
                  <a:srgbClr val="0A1AB6"/>
                </a:solidFill>
              </a:rPr>
              <a:t>·      Учредитель: администрация города </a:t>
            </a:r>
            <a:r>
              <a:rPr lang="ru-RU" sz="1600" b="1" dirty="0" err="1">
                <a:solidFill>
                  <a:srgbClr val="0A1AB6"/>
                </a:solidFill>
              </a:rPr>
              <a:t>Коврова</a:t>
            </a:r>
            <a:r>
              <a:rPr lang="ru-RU" sz="1600" b="1" dirty="0">
                <a:solidFill>
                  <a:srgbClr val="0A1AB6"/>
                </a:solidFill>
              </a:rPr>
              <a:t> Владимирской области.</a:t>
            </a:r>
            <a:br>
              <a:rPr lang="ru-RU" sz="1600" b="1" dirty="0">
                <a:solidFill>
                  <a:srgbClr val="0A1AB6"/>
                </a:solidFill>
              </a:rPr>
            </a:br>
            <a:r>
              <a:rPr lang="ru-RU" sz="1600" b="1" dirty="0">
                <a:solidFill>
                  <a:srgbClr val="0A1AB6"/>
                </a:solidFill>
              </a:rPr>
              <a:t>·      Место нахождения: 601911, Россия, Владимирская область, </a:t>
            </a:r>
            <a:r>
              <a:rPr lang="ru-RU" sz="1600" b="1" dirty="0" err="1">
                <a:solidFill>
                  <a:srgbClr val="0A1AB6"/>
                </a:solidFill>
              </a:rPr>
              <a:t>г.Ковров</a:t>
            </a:r>
            <a:r>
              <a:rPr lang="ru-RU" sz="1600" b="1" dirty="0">
                <a:solidFill>
                  <a:srgbClr val="0A1AB6"/>
                </a:solidFill>
              </a:rPr>
              <a:t>, ул. Еловая, д. 94/1</a:t>
            </a:r>
            <a:br>
              <a:rPr lang="ru-RU" sz="1600" b="1" dirty="0">
                <a:solidFill>
                  <a:srgbClr val="0A1AB6"/>
                </a:solidFill>
              </a:rPr>
            </a:br>
            <a:r>
              <a:rPr lang="ru-RU" sz="1600" b="1" dirty="0">
                <a:solidFill>
                  <a:srgbClr val="0A1AB6"/>
                </a:solidFill>
              </a:rPr>
              <a:t>·      Директор </a:t>
            </a:r>
            <a:r>
              <a:rPr lang="ru-RU" sz="1600" b="1" dirty="0" smtClean="0">
                <a:solidFill>
                  <a:srgbClr val="0A1AB6"/>
                </a:solidFill>
              </a:rPr>
              <a:t>МАУ ДО СШ «Комплекс </a:t>
            </a:r>
            <a:r>
              <a:rPr lang="ru-RU" sz="1600" b="1" dirty="0">
                <a:solidFill>
                  <a:srgbClr val="0A1AB6"/>
                </a:solidFill>
              </a:rPr>
              <a:t>Молодежный» Арсентьев Вячеслав Тимофеевич</a:t>
            </a:r>
            <a:r>
              <a:rPr lang="ru-RU" sz="1200" dirty="0">
                <a:solidFill>
                  <a:srgbClr val="0A1AB6"/>
                </a:solidFill>
              </a:rPr>
              <a:t/>
            </a:r>
            <a:br>
              <a:rPr lang="ru-RU" sz="1200" dirty="0">
                <a:solidFill>
                  <a:srgbClr val="0A1AB6"/>
                </a:solidFill>
              </a:rPr>
            </a:br>
            <a:endParaRPr lang="ru-RU" sz="1200" dirty="0">
              <a:solidFill>
                <a:srgbClr val="0A1AB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61"/>
          <a:stretch/>
        </p:blipFill>
        <p:spPr>
          <a:xfrm>
            <a:off x="1175584" y="2499273"/>
            <a:ext cx="8556995" cy="397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4771" y="6858000"/>
            <a:ext cx="6089369" cy="548449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24937774"/>
              </p:ext>
            </p:extLst>
          </p:nvPr>
        </p:nvGraphicFramePr>
        <p:xfrm>
          <a:off x="823698" y="368915"/>
          <a:ext cx="8456779" cy="626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7581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283" y="113025"/>
            <a:ext cx="8596668" cy="6286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A1AB6"/>
                </a:solidFill>
              </a:rPr>
              <a:t>Сдача нормативов ВФСК ГТО</a:t>
            </a:r>
            <a:br>
              <a:rPr lang="ru-RU" dirty="0" smtClean="0">
                <a:solidFill>
                  <a:srgbClr val="0A1AB6"/>
                </a:solidFill>
              </a:rPr>
            </a:br>
            <a:endParaRPr lang="ru-RU" dirty="0">
              <a:solidFill>
                <a:srgbClr val="0A1AB6"/>
              </a:solidFill>
            </a:endParaRPr>
          </a:p>
        </p:txBody>
      </p:sp>
      <p:pic>
        <p:nvPicPr>
          <p:cNvPr id="11" name="Рисунок 10" descr="https://skmolodezhnyj.ru/image/GTO/2025/06/10-11/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3" r="5739" b="20654"/>
          <a:stretch/>
        </p:blipFill>
        <p:spPr bwMode="auto">
          <a:xfrm>
            <a:off x="825283" y="658832"/>
            <a:ext cx="4258170" cy="3044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skmolodezhnyj.ru/image/GTO/2025/05/29-30/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17885" r="19318" b="13993"/>
          <a:stretch/>
        </p:blipFill>
        <p:spPr bwMode="auto">
          <a:xfrm>
            <a:off x="6856143" y="658832"/>
            <a:ext cx="4662921" cy="2975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skmolodezhnyj.ru/image/GTO/2025/05/24/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6"/>
          <a:stretch/>
        </p:blipFill>
        <p:spPr bwMode="auto">
          <a:xfrm>
            <a:off x="1346348" y="3766127"/>
            <a:ext cx="4531938" cy="28975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s://skmolodezhnyj.ru/image/GTO/2025/05/20/1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15914" r="25286" b="11839"/>
          <a:stretch/>
        </p:blipFill>
        <p:spPr bwMode="auto">
          <a:xfrm>
            <a:off x="7386452" y="3752850"/>
            <a:ext cx="3829792" cy="28975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902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9" descr="https://skmolodezhnyj.ru/image/GTO/2025/11/26/photo-2025-11-27-09-27-56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9" t="5414" r="26269" b="11465"/>
          <a:stretch/>
        </p:blipFill>
        <p:spPr bwMode="auto">
          <a:xfrm>
            <a:off x="95003" y="165533"/>
            <a:ext cx="4287182" cy="32634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skmolodezhnyj.ru/image/GTO/2025/06/19/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 r="14670" b="14132"/>
          <a:stretch/>
        </p:blipFill>
        <p:spPr bwMode="auto">
          <a:xfrm>
            <a:off x="7980218" y="153905"/>
            <a:ext cx="4077471" cy="32750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skmolodezhnyj.ru/image/GTO/2025/10/23/photo-2025-10-24-07-18-3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3" r="22133" b="19680"/>
          <a:stretch/>
        </p:blipFill>
        <p:spPr bwMode="auto">
          <a:xfrm>
            <a:off x="95003" y="3752850"/>
            <a:ext cx="4037610" cy="29069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skmolodezhnyj.ru/image/GTO/2025/10/13-15/gto-13.10.2025-(1)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6" t="20347" r="17190" b="12927"/>
          <a:stretch/>
        </p:blipFill>
        <p:spPr bwMode="auto">
          <a:xfrm>
            <a:off x="7576457" y="3587751"/>
            <a:ext cx="4615543" cy="3187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s://skmolodezhnyj.ru/image/GTO/2025/09/29/photo-2025-10-01-07-31-17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7759" r="33625" b="40681"/>
          <a:stretch/>
        </p:blipFill>
        <p:spPr bwMode="auto">
          <a:xfrm>
            <a:off x="4714504" y="153906"/>
            <a:ext cx="3158836" cy="3301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s://skmolodezhnyj.ru/image/GTO/2025/09/29/photo-2025-10-01-07-31-1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r="6657" b="37551"/>
          <a:stretch/>
        </p:blipFill>
        <p:spPr bwMode="auto">
          <a:xfrm>
            <a:off x="4500749" y="3587750"/>
            <a:ext cx="2864328" cy="3187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6155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360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0A1AB6"/>
                </a:solidFill>
              </a:rPr>
              <a:t>Патриотическое воспитание</a:t>
            </a:r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" name="Объект 9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2" t="-6002" r="-1" b="-1"/>
          <a:stretch/>
        </p:blipFill>
        <p:spPr bwMode="auto">
          <a:xfrm>
            <a:off x="4892634" y="1011362"/>
            <a:ext cx="7058035" cy="54606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955213"/>
              </p:ext>
            </p:extLst>
          </p:nvPr>
        </p:nvGraphicFramePr>
        <p:xfrm>
          <a:off x="677334" y="1258785"/>
          <a:ext cx="4270981" cy="5363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4" imgW="24688800" imgH="31089600" progId="Unknown">
                  <p:embed/>
                </p:oleObj>
              </mc:Choice>
              <mc:Fallback>
                <p:oleObj r:id="rId4" imgW="24688800" imgH="31089600" progId="Unknown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334" y="1258785"/>
                        <a:ext cx="4270981" cy="53639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5118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86" y="512064"/>
            <a:ext cx="8596668" cy="9160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A1AB6"/>
                </a:solidFill>
              </a:rPr>
              <a:t>Организация отдыха и оздоровления детей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2106387"/>
              </p:ext>
            </p:extLst>
          </p:nvPr>
        </p:nvGraphicFramePr>
        <p:xfrm>
          <a:off x="767484" y="1555841"/>
          <a:ext cx="8596670" cy="4817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9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9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0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Весенние каникулы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Летние каникулы (июнь)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Осенние каникулы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Всего за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230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135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140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133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2024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158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2025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AutoShape 2" descr="http://skmolodezhnyj.ru/images/foto/Lager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270184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797915" y="642550"/>
            <a:ext cx="7772649" cy="617573"/>
          </a:xfrm>
        </p:spPr>
        <p:txBody>
          <a:bodyPr/>
          <a:lstStyle/>
          <a:p>
            <a:r>
              <a:rPr lang="ru-RU" sz="3600" dirty="0">
                <a:solidFill>
                  <a:srgbClr val="0A1AB6"/>
                </a:solidFill>
              </a:rPr>
              <a:t>Структура доходов по источникам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024215422"/>
              </p:ext>
            </p:extLst>
          </p:nvPr>
        </p:nvGraphicFramePr>
        <p:xfrm>
          <a:off x="547972" y="2357436"/>
          <a:ext cx="3462408" cy="3906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29473074"/>
              </p:ext>
            </p:extLst>
          </p:nvPr>
        </p:nvGraphicFramePr>
        <p:xfrm>
          <a:off x="4010380" y="2357437"/>
          <a:ext cx="3345763" cy="3906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348604876"/>
              </p:ext>
            </p:extLst>
          </p:nvPr>
        </p:nvGraphicFramePr>
        <p:xfrm>
          <a:off x="7345979" y="2357436"/>
          <a:ext cx="3300697" cy="3906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29773184"/>
              </p:ext>
            </p:extLst>
          </p:nvPr>
        </p:nvGraphicFramePr>
        <p:xfrm>
          <a:off x="201881" y="2357436"/>
          <a:ext cx="3808500" cy="3906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220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179935"/>
              </p:ext>
            </p:extLst>
          </p:nvPr>
        </p:nvGraphicFramePr>
        <p:xfrm>
          <a:off x="800317" y="2336678"/>
          <a:ext cx="10735295" cy="4521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57577"/>
            <a:ext cx="10095769" cy="167282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A1AB6"/>
                </a:solidFill>
              </a:rPr>
              <a:t>Доходы МАУ </a:t>
            </a:r>
            <a:r>
              <a:rPr lang="ru-RU" sz="2400" b="1" dirty="0" smtClean="0">
                <a:solidFill>
                  <a:srgbClr val="0A1AB6"/>
                </a:solidFill>
              </a:rPr>
              <a:t>ДО СШ «Комплекс </a:t>
            </a:r>
            <a:r>
              <a:rPr lang="ru-RU" sz="2400" b="1" dirty="0">
                <a:solidFill>
                  <a:srgbClr val="0A1AB6"/>
                </a:solidFill>
              </a:rPr>
              <a:t>Молодежный»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050239"/>
              </p:ext>
            </p:extLst>
          </p:nvPr>
        </p:nvGraphicFramePr>
        <p:xfrm>
          <a:off x="677333" y="663855"/>
          <a:ext cx="10981264" cy="1689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8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1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70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52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16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23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72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503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926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905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715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Источник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63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Динамика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44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Динамика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44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Динамика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44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Динамика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2024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63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Динамика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2025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63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Динамика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5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Бюджет (млн. руб.)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14,567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+16%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18,949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+30%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22,261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+17%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22,380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+0,5 %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24,589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+10 %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27,881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5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ПД (млн. руб.)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10,714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-32%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13,520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+26%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14,250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15,982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+12 %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18,230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+14 %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18,636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+2,2%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5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Всего (млн. руб.)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25,281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-11%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32,469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+28%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36,511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+12%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38,362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+5 %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42,891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+12 %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46,52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+8,5%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55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2995" y="131165"/>
            <a:ext cx="11813059" cy="37380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A1AB6"/>
                </a:solidFill>
              </a:rPr>
              <a:t>Источники доходов от предпринимательской деятельности МАУ ДО СШ «Комплекс Молодежный»</a:t>
            </a:r>
            <a:r>
              <a:rPr lang="ru-RU" sz="2000" dirty="0" smtClean="0">
                <a:solidFill>
                  <a:srgbClr val="0A1AB6"/>
                </a:solidFill>
              </a:rPr>
              <a:t/>
            </a:r>
            <a:br>
              <a:rPr lang="ru-RU" sz="2000" dirty="0" smtClean="0">
                <a:solidFill>
                  <a:srgbClr val="0A1AB6"/>
                </a:solidFill>
              </a:rPr>
            </a:br>
            <a:endParaRPr lang="ru-RU" sz="2000" dirty="0">
              <a:solidFill>
                <a:srgbClr val="0A1AB6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399005"/>
              </p:ext>
            </p:extLst>
          </p:nvPr>
        </p:nvGraphicFramePr>
        <p:xfrm>
          <a:off x="686140" y="504967"/>
          <a:ext cx="9203646" cy="3196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8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1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36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9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19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61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6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46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53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47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Предоставляемая услуга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2021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Сумма (тыс.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руб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Динамика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Сумма (тыс.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руб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Динамика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2023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Сумма (тыс.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руб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Динамика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2024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Сумма (тыс.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руб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Динамика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Сумма (тыс.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руб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Динамика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Организованные группы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9 065,219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+38%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10 035,179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+11%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11 751,557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+17%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13 392,157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+14 %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14 696,884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+9,7%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Тренажерный зал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449,255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- 42%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451,070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+0,4%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309,150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-31%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324,190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+4,9 %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344,575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+6,3%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Юридические лица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2 041,938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+53%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1 877,890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-8%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2 171,480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+16%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3 120,050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+44 %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2 659,040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-15%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Стоянка транспорта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124,640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- 16%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158,110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+26%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224,980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+42%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149,100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-34 %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176,550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+18%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Свободное плавание и прочее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1 673,030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- 12%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1 508 492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-10%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1 300,538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-14%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1 039,351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-20 %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710,860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-32%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Спортивные площадки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166,150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219,400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+32%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224,200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+2%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205,350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-8,5 %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264,650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+29%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13 520,232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 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+26%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14 250,141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+5%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15 981,905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+12%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18 230,198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+13 %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18 852,559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+3,4%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17499093"/>
              </p:ext>
            </p:extLst>
          </p:nvPr>
        </p:nvGraphicFramePr>
        <p:xfrm>
          <a:off x="759712" y="3640511"/>
          <a:ext cx="9203646" cy="321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67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3542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A1AB6"/>
                </a:solidFill>
              </a:rPr>
              <a:t>Доходы по видам спорта</a:t>
            </a:r>
            <a:endParaRPr lang="ru-RU" dirty="0">
              <a:solidFill>
                <a:srgbClr val="0A1AB6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19931"/>
              </p:ext>
            </p:extLst>
          </p:nvPr>
        </p:nvGraphicFramePr>
        <p:xfrm>
          <a:off x="677862" y="2160588"/>
          <a:ext cx="9044208" cy="278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4687">
                  <a:extLst>
                    <a:ext uri="{9D8B030D-6E8A-4147-A177-3AD203B41FA5}">
                      <a16:colId xmlns:a16="http://schemas.microsoft.com/office/drawing/2014/main" val="1966363924"/>
                    </a:ext>
                  </a:extLst>
                </a:gridCol>
                <a:gridCol w="2211138">
                  <a:extLst>
                    <a:ext uri="{9D8B030D-6E8A-4147-A177-3AD203B41FA5}">
                      <a16:colId xmlns:a16="http://schemas.microsoft.com/office/drawing/2014/main" val="577128306"/>
                    </a:ext>
                  </a:extLst>
                </a:gridCol>
                <a:gridCol w="2289375">
                  <a:extLst>
                    <a:ext uri="{9D8B030D-6E8A-4147-A177-3AD203B41FA5}">
                      <a16:colId xmlns:a16="http://schemas.microsoft.com/office/drawing/2014/main" val="372079134"/>
                    </a:ext>
                  </a:extLst>
                </a:gridCol>
                <a:gridCol w="2039008">
                  <a:extLst>
                    <a:ext uri="{9D8B030D-6E8A-4147-A177-3AD203B41FA5}">
                      <a16:colId xmlns:a16="http://schemas.microsoft.com/office/drawing/2014/main" val="35550182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 спорта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7109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979 090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1 389 252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+42%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8843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597 580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515 254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-14%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4279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7 569 503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7 770 765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+3%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4939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 гимнастика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326 640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462 890 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+42%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0447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9 472 813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10 138 161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+7%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3284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078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00" y="163773"/>
            <a:ext cx="10412484" cy="518615"/>
          </a:xfrm>
        </p:spPr>
        <p:txBody>
          <a:bodyPr>
            <a:norm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altLang="ru-RU" sz="2400" b="1" dirty="0">
                <a:solidFill>
                  <a:srgbClr val="0A1AB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Сводные данные по доходам и </a:t>
            </a:r>
            <a:r>
              <a:rPr lang="ru-RU" altLang="ru-RU" sz="2400" b="1" dirty="0" smtClean="0">
                <a:solidFill>
                  <a:srgbClr val="0A1AB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расходам от ПД за 2020-2024 </a:t>
            </a:r>
            <a:r>
              <a:rPr lang="ru-RU" altLang="ru-RU" sz="2400" b="1" dirty="0">
                <a:solidFill>
                  <a:srgbClr val="0A1AB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г.г. </a:t>
            </a:r>
            <a:endParaRPr lang="ru-RU" altLang="ru-RU" sz="2400" dirty="0">
              <a:solidFill>
                <a:srgbClr val="0A1AB6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130065"/>
              </p:ext>
            </p:extLst>
          </p:nvPr>
        </p:nvGraphicFramePr>
        <p:xfrm>
          <a:off x="355600" y="733425"/>
          <a:ext cx="11163108" cy="5872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3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17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10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10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56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356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2317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606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Месяц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ДОХОДЫ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РАСХОДЫ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7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2021 г.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2022 г.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2023 г.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2024 г.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2025 </a:t>
                      </a:r>
                      <a:r>
                        <a:rPr lang="ru-RU" sz="1200" b="1" dirty="0">
                          <a:effectLst/>
                        </a:rPr>
                        <a:t>г.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2021 г.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2022 г.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2023 г.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2024 г.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2025 </a:t>
                      </a:r>
                      <a:r>
                        <a:rPr lang="ru-RU" sz="1200" b="1" dirty="0">
                          <a:effectLst/>
                        </a:rPr>
                        <a:t>г.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январь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1 141 891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1 191 535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1 416 568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1 897 801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2 224 923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1 141 891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580 274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1 281 388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1 597 794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1 273 865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февраль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1 264 272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1 395 015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1 689 836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1 654 363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1 933 787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1 264 272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1 030 715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1 218 344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1 802 885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2 354 485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март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1 448 803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1 396 728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1 884 536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1 434 899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1 909 785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1 448 803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2 021 618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2 239 717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1 600 078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2 078 922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апрель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1 620 212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1 214 582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1 355 280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1 648 754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1 648 382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1 620 212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1 113 425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1 225 622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1 666 096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1 614 970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май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1 071 321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940 711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1 172 378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1 349 768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1 409 607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1 071 321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1 184 018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954 860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1 266 960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1 205 896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июнь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648 646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642 978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603 234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829 453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373</a:t>
                      </a: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648 646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969 868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630 283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764 728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975 392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июль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265 915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589 166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513 258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703 924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431 570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265 915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290 284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943 131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648 006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418 343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август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295 195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312 580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471 389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403 220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617 420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295 195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503 154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445 779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643 235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291 082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сентябрь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1 366 802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1 378 399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1 536 003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2 072 470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2 134 956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1 366 802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1 417 227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1 515 526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2 023 867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1 864 836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октябрь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1 432 516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1 613 550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2 116 019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2 448 419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2 377 201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1 432 516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1 508 630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1 938 756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2 026 274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2 251 991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ноябрь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1 407 580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2 183 523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1 597 415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1 847 582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1 885</a:t>
                      </a: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1 407 580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2 020 837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1 575 732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2 064 523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1 939 731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декабрь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1 557 079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1 391 370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1 625 990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1 939 543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1 906 412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1 557 079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1 682 687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1 819 821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2 007 450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2 409 331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13 520 232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14 250 140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15 981 905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18 230 198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18 852 559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13 520 232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14 322740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15 788959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18 111898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18 678 846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Динамика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+28%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+5%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+12 %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+13 %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+3,4%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+26%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+5%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+10 %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+14 %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+3,1%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23" marR="58023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06063"/>
            <a:ext cx="8596668" cy="58353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600" b="1" dirty="0">
                <a:solidFill>
                  <a:srgbClr val="0A1AB6"/>
                </a:solidFill>
              </a:rPr>
              <a:t>Согласно Уставу, </a:t>
            </a:r>
            <a:r>
              <a:rPr lang="ru-RU" sz="2600" b="1" u="sng" dirty="0">
                <a:solidFill>
                  <a:srgbClr val="0A1AB6"/>
                </a:solidFill>
              </a:rPr>
              <a:t>основной целью</a:t>
            </a:r>
            <a:r>
              <a:rPr lang="ru-RU" sz="2600" b="1" dirty="0">
                <a:solidFill>
                  <a:srgbClr val="0A1AB6"/>
                </a:solidFill>
              </a:rPr>
              <a:t> деятельности Учреждения является образовательная деятельность по дополнительным образовательным программам спортивной подготовки.</a:t>
            </a:r>
          </a:p>
          <a:p>
            <a:pPr algn="just"/>
            <a:r>
              <a:rPr lang="ru-RU" sz="2600" b="1" u="sng" dirty="0">
                <a:solidFill>
                  <a:srgbClr val="0A1AB6"/>
                </a:solidFill>
              </a:rPr>
              <a:t>Целями</a:t>
            </a:r>
            <a:r>
              <a:rPr lang="ru-RU" sz="2600" b="1" dirty="0">
                <a:solidFill>
                  <a:srgbClr val="0A1AB6"/>
                </a:solidFill>
              </a:rPr>
              <a:t> деятельности Учреждения являются развитие физической культуры и спорта, осуществление спортивной подготовки на территории Российской Федерации, подготовка спортивного резерва для спортивных сборных команд Российской Федерации, Владимирской области и города Коврова.</a:t>
            </a:r>
          </a:p>
          <a:p>
            <a:pPr algn="just"/>
            <a:endParaRPr lang="ru-RU" sz="2600" b="1" dirty="0" smtClean="0">
              <a:solidFill>
                <a:srgbClr val="0A1AB6"/>
              </a:solidFill>
            </a:endParaRPr>
          </a:p>
          <a:p>
            <a:pPr marL="0" indent="0" algn="just">
              <a:buNone/>
            </a:pPr>
            <a:r>
              <a:rPr lang="ru-RU" sz="2200" b="1" dirty="0" smtClean="0">
                <a:solidFill>
                  <a:srgbClr val="0A1AB6"/>
                </a:solidFill>
              </a:rPr>
              <a:t>МАУ ДО СШ «Комплекс </a:t>
            </a:r>
            <a:r>
              <a:rPr lang="ru-RU" sz="2200" b="1" dirty="0">
                <a:solidFill>
                  <a:srgbClr val="0A1AB6"/>
                </a:solidFill>
              </a:rPr>
              <a:t>Молодежный» реализует </a:t>
            </a:r>
            <a:r>
              <a:rPr lang="ru-RU" sz="2200" b="1" u="sng" dirty="0">
                <a:solidFill>
                  <a:srgbClr val="0A1AB6"/>
                </a:solidFill>
              </a:rPr>
              <a:t>Федеральные стандарты </a:t>
            </a:r>
            <a:r>
              <a:rPr lang="ru-RU" sz="2200" b="1" dirty="0">
                <a:solidFill>
                  <a:srgbClr val="0A1AB6"/>
                </a:solidFill>
              </a:rPr>
              <a:t>спортивной подготовки </a:t>
            </a:r>
            <a:r>
              <a:rPr lang="ru-RU" sz="2200" b="1" u="sng" dirty="0">
                <a:solidFill>
                  <a:srgbClr val="0A1AB6"/>
                </a:solidFill>
              </a:rPr>
              <a:t>по 6 видам спорта</a:t>
            </a:r>
            <a:r>
              <a:rPr lang="ru-RU" sz="2200" b="1" dirty="0">
                <a:solidFill>
                  <a:srgbClr val="0A1AB6"/>
                </a:solidFill>
              </a:rPr>
              <a:t>:</a:t>
            </a:r>
          </a:p>
          <a:p>
            <a:pPr algn="just"/>
            <a:r>
              <a:rPr lang="ru-RU" b="1" dirty="0">
                <a:solidFill>
                  <a:srgbClr val="0A1AB6"/>
                </a:solidFill>
              </a:rPr>
              <a:t>- волейбол, </a:t>
            </a:r>
          </a:p>
          <a:p>
            <a:pPr algn="just"/>
            <a:r>
              <a:rPr lang="ru-RU" b="1" dirty="0">
                <a:solidFill>
                  <a:srgbClr val="0A1AB6"/>
                </a:solidFill>
              </a:rPr>
              <a:t>- </a:t>
            </a:r>
            <a:r>
              <a:rPr lang="ru-RU" b="1" dirty="0" smtClean="0">
                <a:solidFill>
                  <a:srgbClr val="0A1AB6"/>
                </a:solidFill>
              </a:rPr>
              <a:t>дзюдо, </a:t>
            </a:r>
            <a:endParaRPr lang="ru-RU" b="1" dirty="0">
              <a:solidFill>
                <a:srgbClr val="0A1AB6"/>
              </a:solidFill>
            </a:endParaRPr>
          </a:p>
          <a:p>
            <a:pPr algn="just"/>
            <a:r>
              <a:rPr lang="ru-RU" b="1" dirty="0">
                <a:solidFill>
                  <a:srgbClr val="0A1AB6"/>
                </a:solidFill>
              </a:rPr>
              <a:t>- плавание,</a:t>
            </a:r>
          </a:p>
          <a:p>
            <a:pPr algn="just"/>
            <a:r>
              <a:rPr lang="ru-RU" b="1" dirty="0">
                <a:solidFill>
                  <a:srgbClr val="0A1AB6"/>
                </a:solidFill>
              </a:rPr>
              <a:t>- спортивное ориентирование, </a:t>
            </a:r>
          </a:p>
          <a:p>
            <a:pPr algn="just"/>
            <a:r>
              <a:rPr lang="ru-RU" b="1" dirty="0">
                <a:solidFill>
                  <a:srgbClr val="0A1AB6"/>
                </a:solidFill>
              </a:rPr>
              <a:t>- художественная гимнастика;</a:t>
            </a:r>
          </a:p>
          <a:p>
            <a:pPr algn="just"/>
            <a:r>
              <a:rPr lang="ru-RU" b="1" dirty="0">
                <a:solidFill>
                  <a:srgbClr val="0A1AB6"/>
                </a:solidFill>
              </a:rPr>
              <a:t>- </a:t>
            </a:r>
            <a:r>
              <a:rPr lang="ru-RU" b="1" dirty="0" smtClean="0">
                <a:solidFill>
                  <a:srgbClr val="0A1AB6"/>
                </a:solidFill>
              </a:rPr>
              <a:t>спорт лиц </a:t>
            </a:r>
            <a:r>
              <a:rPr lang="ru-RU" b="1" dirty="0">
                <a:solidFill>
                  <a:srgbClr val="0A1AB6"/>
                </a:solidFill>
              </a:rPr>
              <a:t>с поражением опорно-двигательного аппарата </a:t>
            </a:r>
            <a:r>
              <a:rPr lang="ru-RU" b="1" dirty="0" smtClean="0">
                <a:solidFill>
                  <a:srgbClr val="0A1AB6"/>
                </a:solidFill>
              </a:rPr>
              <a:t>(пауэрлифтинг).</a:t>
            </a:r>
            <a:endParaRPr lang="ru-RU" b="1" dirty="0">
              <a:solidFill>
                <a:srgbClr val="0A1AB6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4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36979" y="642550"/>
            <a:ext cx="8898340" cy="617573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A1AB6"/>
                </a:solidFill>
              </a:rPr>
              <a:t>Структура </a:t>
            </a:r>
            <a:r>
              <a:rPr lang="ru-RU" sz="3600" dirty="0" smtClean="0">
                <a:solidFill>
                  <a:srgbClr val="0A1AB6"/>
                </a:solidFill>
              </a:rPr>
              <a:t>расходов</a:t>
            </a:r>
            <a:endParaRPr lang="ru-RU" sz="3600" dirty="0">
              <a:solidFill>
                <a:srgbClr val="0A1AB6"/>
              </a:solidFill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286097728"/>
              </p:ext>
            </p:extLst>
          </p:nvPr>
        </p:nvGraphicFramePr>
        <p:xfrm>
          <a:off x="7510924" y="1787855"/>
          <a:ext cx="3835379" cy="3886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6876670"/>
              </p:ext>
            </p:extLst>
          </p:nvPr>
        </p:nvGraphicFramePr>
        <p:xfrm>
          <a:off x="492322" y="1787854"/>
          <a:ext cx="3684897" cy="3886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50320165"/>
              </p:ext>
            </p:extLst>
          </p:nvPr>
        </p:nvGraphicFramePr>
        <p:xfrm>
          <a:off x="3806027" y="1787854"/>
          <a:ext cx="3835379" cy="3886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848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736388148"/>
              </p:ext>
            </p:extLst>
          </p:nvPr>
        </p:nvGraphicFramePr>
        <p:xfrm>
          <a:off x="3857839" y="241854"/>
          <a:ext cx="3937655" cy="3776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982" y="-81574"/>
            <a:ext cx="8596668" cy="5181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Структура расходов в % к итогу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357563" y="32829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357563" y="6950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357563" y="10160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 flipH="1">
            <a:off x="5388886" y="14389453"/>
            <a:ext cx="5195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	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46506461"/>
              </p:ext>
            </p:extLst>
          </p:nvPr>
        </p:nvGraphicFramePr>
        <p:xfrm>
          <a:off x="4149" y="32286"/>
          <a:ext cx="3971499" cy="3609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906440455"/>
              </p:ext>
            </p:extLst>
          </p:nvPr>
        </p:nvGraphicFramePr>
        <p:xfrm>
          <a:off x="1823349" y="2632091"/>
          <a:ext cx="4121126" cy="4520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769621969"/>
              </p:ext>
            </p:extLst>
          </p:nvPr>
        </p:nvGraphicFramePr>
        <p:xfrm>
          <a:off x="7785302" y="112013"/>
          <a:ext cx="3945539" cy="3917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149158026"/>
              </p:ext>
            </p:extLst>
          </p:nvPr>
        </p:nvGraphicFramePr>
        <p:xfrm>
          <a:off x="5734931" y="2515472"/>
          <a:ext cx="4121126" cy="4520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8475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00" y="163773"/>
            <a:ext cx="10412484" cy="518615"/>
          </a:xfrm>
        </p:spPr>
        <p:txBody>
          <a:bodyPr>
            <a:norm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A1AB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 расходов к итогу 2020-2025 </a:t>
            </a:r>
            <a:r>
              <a:rPr lang="ru-RU" altLang="ru-RU" sz="2400" b="1" dirty="0" err="1" smtClean="0">
                <a:solidFill>
                  <a:srgbClr val="0A1AB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altLang="ru-RU" sz="2400" b="1" dirty="0" smtClean="0">
                <a:solidFill>
                  <a:srgbClr val="0A1AB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2400" dirty="0">
              <a:solidFill>
                <a:srgbClr val="0A1AB6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026966"/>
              </p:ext>
            </p:extLst>
          </p:nvPr>
        </p:nvGraphicFramePr>
        <p:xfrm>
          <a:off x="355601" y="573204"/>
          <a:ext cx="11394671" cy="6166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2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16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16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2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11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74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93531">
                  <a:extLst>
                    <a:ext uri="{9D8B030D-6E8A-4147-A177-3AD203B41FA5}">
                      <a16:colId xmlns:a16="http://schemas.microsoft.com/office/drawing/2014/main" val="4000322151"/>
                    </a:ext>
                  </a:extLst>
                </a:gridCol>
                <a:gridCol w="834083">
                  <a:extLst>
                    <a:ext uri="{9D8B030D-6E8A-4147-A177-3AD203B41FA5}">
                      <a16:colId xmlns:a16="http://schemas.microsoft.com/office/drawing/2014/main" val="301538353"/>
                    </a:ext>
                  </a:extLst>
                </a:gridCol>
              </a:tblGrid>
              <a:tr h="267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2020 г.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2021 г.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2022 г.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2023г.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г.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 г.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Сумма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 в % к итогу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Сумма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 в % к итогу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Сумма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 в % к итогу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Сумма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 в % к итогу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Сумма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 в % к итогу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b="1" dirty="0" smtClean="0">
                          <a:effectLst/>
                        </a:rPr>
                        <a:t>Сумма</a:t>
                      </a:r>
                      <a:endParaRPr lang="ru-RU" sz="10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</a:rPr>
                        <a:t>в % к итогу</a:t>
                      </a:r>
                      <a:endParaRPr lang="ru-RU" sz="10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205">
                <a:tc>
                  <a:txBody>
                    <a:bodyPr/>
                    <a:lstStyle/>
                    <a:p>
                      <a:pPr marR="2832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Расходы всего, в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т.ч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25 134 697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100%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32 275 473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100%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34 851 068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100%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38 192 196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100 %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42 504 748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100 %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46 559 406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Бюджет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14 567 201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18 914 608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59%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20 528 327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59%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22 403 237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59 %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24 392 851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57 %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27 880 559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10 567 495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13 360 865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14 322 741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15 788 959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41 %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18 111 898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43 %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18 678 847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Заработная плата с налогами, всего, в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т.ч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17 573 238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70%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20 143 909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24 465 988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70%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27 085 010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71 %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31 244 915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73 %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35 997 270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77%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Бюджет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13 047 169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13 287 846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15 969 744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46%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18 153 357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48 %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20 527 829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48 %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23 874 489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4 526 069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6 856 063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8 496 244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24%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8 931 653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23 %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10 717 086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25 %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12 122 781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Ресурсы (вода, электроснабжение, газ) всего, в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т.ч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2 645 709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3 412 699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3 717 700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3 970 706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4 063 974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10 %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3 710 721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8%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Бюджет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757 926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2 652 107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2 653 816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2 242 357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2 346 047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6 %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3 649 447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1 887 783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760 592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1 063 885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1 728 350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1 717 927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4 %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61 274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0,13%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Техническое обслуживание, всего, в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т.ч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640 162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565 851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1,7%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1 687 171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1 442 433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1 715 109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4 %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1 805 128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4%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Бюджет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110 469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553 340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1,6%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237 700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0,6 %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284 431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0,6 %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71 780 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0,15%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640 162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455 382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1,4%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1 133 831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3,4%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1 204 733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3,4 %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1 430 678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3,4 %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1 733 348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9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Прочие работы, услуги и приобретения, всего, в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т.ч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3 418 855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14%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5 789 939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4 586 272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5 389 265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14 %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5 131 159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12 %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4 774 178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Бюджет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475 658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1 495 834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1 217 335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3,5%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1 757 223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4,6 %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1 014 311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2,3 %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110 739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0,24%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2 943 196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4 294 105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3 368 938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9,5%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3 632 042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9,4 %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4 116 848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9,7 %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4 663 439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4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Интернет, охрана, связь, всего, в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т.ч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175 475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0,7%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162 167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0,5%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166 247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0,5%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138 800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0,4 %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130 200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0,3 %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140 600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0,30%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Бюджет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7 908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49 522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98 444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12 600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0,07 %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59 200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0,12 %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48 200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0,10%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167 567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0,6%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112 645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67 803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126 200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0,33 %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71 000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0,18 %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92 400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0,20%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78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Налоги (УСНО, земельный, транспортный), всего, в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т.ч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681 258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2 200 908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227 690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0,7%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165 982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0,5 %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129 358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0,3 %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</a:rPr>
                        <a:t>131 509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0,28%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Бюджет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278 540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1 568 729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35 650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0 %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125 904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0,27%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402 718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632 179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192 040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0,6%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165 982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0,5 %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129 358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</a:rPr>
                        <a:t>0,3 %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348" marR="28348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5 605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6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19080339"/>
              </p:ext>
            </p:extLst>
          </p:nvPr>
        </p:nvGraphicFramePr>
        <p:xfrm>
          <a:off x="814316" y="668740"/>
          <a:ext cx="8111320" cy="5868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142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9243" y="406671"/>
            <a:ext cx="9379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A1AB6"/>
                </a:solidFill>
              </a:rPr>
              <a:t>Динамика потребления основных ресурсов</a:t>
            </a:r>
          </a:p>
          <a:p>
            <a:pPr algn="ctr"/>
            <a:r>
              <a:rPr lang="ru-RU" sz="2400" b="1" dirty="0" smtClean="0">
                <a:solidFill>
                  <a:srgbClr val="0A1AB6"/>
                </a:solidFill>
              </a:rPr>
              <a:t>  </a:t>
            </a:r>
            <a:endParaRPr lang="ru-RU" sz="2400" b="1" dirty="0">
              <a:solidFill>
                <a:srgbClr val="0A1AB6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0946963"/>
              </p:ext>
            </p:extLst>
          </p:nvPr>
        </p:nvGraphicFramePr>
        <p:xfrm>
          <a:off x="252246" y="1346097"/>
          <a:ext cx="11180896" cy="4288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8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7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9147">
                  <a:extLst>
                    <a:ext uri="{9D8B030D-6E8A-4147-A177-3AD203B41FA5}">
                      <a16:colId xmlns:a16="http://schemas.microsoft.com/office/drawing/2014/main" val="2776576900"/>
                    </a:ext>
                  </a:extLst>
                </a:gridCol>
                <a:gridCol w="8736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36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36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36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369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3698">
                  <a:extLst>
                    <a:ext uri="{9D8B030D-6E8A-4147-A177-3AD203B41FA5}">
                      <a16:colId xmlns:a16="http://schemas.microsoft.com/office/drawing/2014/main" val="890592424"/>
                    </a:ext>
                  </a:extLst>
                </a:gridCol>
              </a:tblGrid>
              <a:tr h="43015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Коммунальная услуга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потребляемой услуги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оплаты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АППГ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АППГ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АППГ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АППГ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АППГ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АППГ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(тыс. руб.)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АППГ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(тыс. руб.)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АППГ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(тыс. руб.)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АППГ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(тыс. руб.)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АППГ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(тыс. руб.)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АППГ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(тыс. руб.)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АППГ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5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Газоснабжение (тыс. м</a:t>
                      </a:r>
                      <a:r>
                        <a:rPr lang="ru-RU" sz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200,688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+18%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164,315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+ 21,6%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160,011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-2,8%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155,693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-2,7%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155,976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+0,18 %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136,42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-12%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1373,566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+17%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1 199,768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+23,5%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1 243,450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+3,6%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1 370,906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+10,3%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1 514,554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+10,5 %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1 467,994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-3%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7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Электроснабжение (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кВт.ч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276 560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249 920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+34,3%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251 920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+0,8%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262 718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+4,3%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243 980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-7,1 %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175 353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-28,1%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1 604,156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1 834,177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+40%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1 906,607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+3,9%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2 122,136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+11,3%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2 112,543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-0,5 %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1 842,273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-12,8%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8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Водоснабжение (м</a:t>
                      </a:r>
                      <a:r>
                        <a:rPr lang="ru-RU" sz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7556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- 6,9%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-7,8%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-7,6%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-19,1 %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-18,9%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307,893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378,754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- 3,5%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367,166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-3,1%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377,494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+2,8%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314,328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-16,7 %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274,127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-13,6%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10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Негативное воздействие на окружающую среду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97,703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100,170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+2,5 %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82,505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-17,6 %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69,911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-15,3%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20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285,615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3 412,699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+28 %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3 614,926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+5,9 %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3 970,706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+9,8 %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4 023,930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+1,3 %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3 653,405</a:t>
                      </a:r>
                    </a:p>
                    <a:p>
                      <a:pPr indent="-2730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-9,2%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92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08760477"/>
              </p:ext>
            </p:extLst>
          </p:nvPr>
        </p:nvGraphicFramePr>
        <p:xfrm>
          <a:off x="388883" y="259307"/>
          <a:ext cx="10773103" cy="6373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51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89998829"/>
              </p:ext>
            </p:extLst>
          </p:nvPr>
        </p:nvGraphicFramePr>
        <p:xfrm>
          <a:off x="409433" y="300251"/>
          <a:ext cx="10058400" cy="612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0859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67688305"/>
              </p:ext>
            </p:extLst>
          </p:nvPr>
        </p:nvGraphicFramePr>
        <p:xfrm>
          <a:off x="189186" y="313899"/>
          <a:ext cx="10468303" cy="6332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49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10795021"/>
              </p:ext>
            </p:extLst>
          </p:nvPr>
        </p:nvGraphicFramePr>
        <p:xfrm>
          <a:off x="425003" y="218364"/>
          <a:ext cx="10327080" cy="362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030029180"/>
              </p:ext>
            </p:extLst>
          </p:nvPr>
        </p:nvGraphicFramePr>
        <p:xfrm>
          <a:off x="425003" y="3842953"/>
          <a:ext cx="10327080" cy="254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934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2503" y="307714"/>
            <a:ext cx="1150704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</a:t>
            </a:r>
            <a:r>
              <a:rPr lang="ru-RU" b="1" dirty="0" smtClean="0"/>
              <a:t>2025 </a:t>
            </a:r>
            <a:r>
              <a:rPr lang="ru-RU" b="1" dirty="0"/>
              <a:t>году на доходы от оказания платных услуг приобретено </a:t>
            </a:r>
            <a:r>
              <a:rPr lang="ru-RU" dirty="0"/>
              <a:t>следующее оборудование, инвентарь и материалы:</a:t>
            </a:r>
          </a:p>
          <a:p>
            <a:r>
              <a:rPr lang="ru-RU" dirty="0"/>
              <a:t>- </a:t>
            </a:r>
            <a:r>
              <a:rPr lang="ru-RU" dirty="0" smtClean="0"/>
              <a:t>кондиционер (холл 3-го этажа) </a:t>
            </a:r>
            <a:r>
              <a:rPr lang="ru-RU" dirty="0"/>
              <a:t>– </a:t>
            </a:r>
            <a:r>
              <a:rPr lang="ru-RU" dirty="0" smtClean="0"/>
              <a:t>125</a:t>
            </a:r>
            <a:r>
              <a:rPr lang="ru-RU" dirty="0"/>
              <a:t> 000 р.,</a:t>
            </a:r>
          </a:p>
          <a:p>
            <a:r>
              <a:rPr lang="ru-RU" dirty="0" smtClean="0"/>
              <a:t>- </a:t>
            </a:r>
            <a:r>
              <a:rPr lang="ru-RU" dirty="0"/>
              <a:t>ультрафиолетовые лампы с чехлами для водоподготовки – </a:t>
            </a:r>
            <a:r>
              <a:rPr lang="ru-RU" dirty="0" smtClean="0"/>
              <a:t>263 955 </a:t>
            </a:r>
            <a:r>
              <a:rPr lang="ru-RU" dirty="0"/>
              <a:t>р.,</a:t>
            </a:r>
          </a:p>
          <a:p>
            <a:r>
              <a:rPr lang="ru-RU" dirty="0"/>
              <a:t>- электротовары </a:t>
            </a:r>
            <a:r>
              <a:rPr lang="ru-RU" dirty="0" smtClean="0"/>
              <a:t>– 154 468 </a:t>
            </a:r>
            <a:r>
              <a:rPr lang="ru-RU" dirty="0"/>
              <a:t>р.,</a:t>
            </a:r>
          </a:p>
          <a:p>
            <a:r>
              <a:rPr lang="ru-RU" dirty="0"/>
              <a:t>- стройматериалы – 77 55 р.,</a:t>
            </a:r>
          </a:p>
          <a:p>
            <a:r>
              <a:rPr lang="ru-RU" dirty="0" smtClean="0"/>
              <a:t>- </a:t>
            </a:r>
            <a:r>
              <a:rPr lang="ru-RU" dirty="0"/>
              <a:t>сантехника, хозяйственные и канцелярские товары – </a:t>
            </a:r>
            <a:r>
              <a:rPr lang="ru-RU" dirty="0" smtClean="0"/>
              <a:t>251 014 </a:t>
            </a:r>
            <a:r>
              <a:rPr lang="ru-RU" dirty="0"/>
              <a:t>р.,</a:t>
            </a:r>
          </a:p>
          <a:p>
            <a:r>
              <a:rPr lang="ru-RU" dirty="0"/>
              <a:t>- </a:t>
            </a:r>
            <a:r>
              <a:rPr lang="ru-RU" dirty="0" err="1"/>
              <a:t>химреагенты</a:t>
            </a:r>
            <a:r>
              <a:rPr lang="ru-RU" dirty="0"/>
              <a:t> и материалы для обслуживания бассейна – </a:t>
            </a:r>
            <a:r>
              <a:rPr lang="ru-RU" dirty="0" smtClean="0"/>
              <a:t>660 672 </a:t>
            </a:r>
            <a:r>
              <a:rPr lang="ru-RU" dirty="0"/>
              <a:t>р</a:t>
            </a:r>
            <a:r>
              <a:rPr lang="ru-RU" dirty="0" smtClean="0"/>
              <a:t>.,</a:t>
            </a:r>
          </a:p>
          <a:p>
            <a:r>
              <a:rPr lang="ru-RU" dirty="0" smtClean="0"/>
              <a:t>- медали и кубки – 99 970 р.</a:t>
            </a:r>
            <a:endParaRPr lang="ru-RU" dirty="0"/>
          </a:p>
          <a:p>
            <a:r>
              <a:rPr lang="ru-RU" dirty="0"/>
              <a:t> </a:t>
            </a:r>
            <a:endParaRPr lang="ru-RU" dirty="0" smtClean="0"/>
          </a:p>
          <a:p>
            <a:r>
              <a:rPr lang="ru-RU" dirty="0"/>
              <a:t>В апреле выполнено закрытие окон спортивного зала светоотражающей пленкой. Стоимость зеркальной пленки и работ составила 107 150 р.</a:t>
            </a:r>
          </a:p>
          <a:p>
            <a:r>
              <a:rPr lang="ru-RU" dirty="0" smtClean="0"/>
              <a:t>На ремонт </a:t>
            </a:r>
            <a:r>
              <a:rPr lang="ru-RU" dirty="0"/>
              <a:t>и обслуживание системы вентиляции в </a:t>
            </a:r>
            <a:r>
              <a:rPr lang="ru-RU" dirty="0" smtClean="0"/>
              <a:t>2025 </a:t>
            </a:r>
            <a:r>
              <a:rPr lang="ru-RU" dirty="0"/>
              <a:t>г. израсходовано </a:t>
            </a:r>
            <a:r>
              <a:rPr lang="ru-RU" dirty="0" smtClean="0"/>
              <a:t>479</a:t>
            </a:r>
            <a:r>
              <a:rPr lang="ru-RU" dirty="0"/>
              <a:t> </a:t>
            </a:r>
            <a:r>
              <a:rPr lang="ru-RU" dirty="0" smtClean="0"/>
              <a:t>180 </a:t>
            </a:r>
            <a:r>
              <a:rPr lang="ru-RU" dirty="0"/>
              <a:t>р.</a:t>
            </a:r>
          </a:p>
          <a:p>
            <a:r>
              <a:rPr lang="ru-RU" dirty="0"/>
              <a:t>В июне-августе 2025 г. произведен капитальный ремонт большой чаши </a:t>
            </a:r>
            <a:r>
              <a:rPr lang="ru-RU" dirty="0" smtClean="0"/>
              <a:t>бассейна. По результатам электронных торгов администрация города заключила договор на 9 999 999 р. Деньги </a:t>
            </a:r>
            <a:r>
              <a:rPr lang="ru-RU" dirty="0"/>
              <a:t>на ремонт </a:t>
            </a:r>
            <a:r>
              <a:rPr lang="ru-RU" dirty="0" smtClean="0"/>
              <a:t>были </a:t>
            </a:r>
            <a:r>
              <a:rPr lang="ru-RU" dirty="0"/>
              <a:t>выделены из областного и городского бюджетов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Кроме того, произведены ТО и текущие ремонтные работы в бассейне. Приобретены и установлены </a:t>
            </a:r>
            <a:r>
              <a:rPr lang="ru-RU" dirty="0"/>
              <a:t>программное обеспечение для щита бассейна, насос-дозатор для бассейна, станция химической </a:t>
            </a:r>
            <a:r>
              <a:rPr lang="ru-RU" dirty="0" err="1" smtClean="0"/>
              <a:t>дозации</a:t>
            </a:r>
            <a:r>
              <a:rPr lang="ru-RU" dirty="0" smtClean="0"/>
              <a:t> на сумму 475 342 р. </a:t>
            </a:r>
          </a:p>
          <a:p>
            <a:r>
              <a:rPr lang="ru-RU" dirty="0"/>
              <a:t>В котельной выполнено ТО и аварийное обеспечение оборудования, произведен ремонт одного из насосов, установлены частотный преобразователь и система оповещения на общую сумму 223 210 р.</a:t>
            </a:r>
          </a:p>
        </p:txBody>
      </p:sp>
    </p:spTree>
    <p:extLst>
      <p:ext uri="{BB962C8B-B14F-4D97-AF65-F5344CB8AC3E}">
        <p14:creationId xmlns:p14="http://schemas.microsoft.com/office/powerpoint/2010/main" val="747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214669"/>
              </p:ext>
            </p:extLst>
          </p:nvPr>
        </p:nvGraphicFramePr>
        <p:xfrm>
          <a:off x="677863" y="566670"/>
          <a:ext cx="8596312" cy="5475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10541067"/>
              </p:ext>
            </p:extLst>
          </p:nvPr>
        </p:nvGraphicFramePr>
        <p:xfrm>
          <a:off x="677863" y="566670"/>
          <a:ext cx="8596312" cy="5475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231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https://mail.yandex.ru/message_part/IMG20240203144221.jpg?_uid=517144153&amp;name=IMG20240203144221.jpg&amp;hid=1.2&amp;ids=185210534675640957&amp;no_disposition=y&amp;exif_rotate=y&amp;resize=y&amp;max_size=78x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mail.yandex.ru/message_part/IMG20240203144221.jpg?_uid=517144153&amp;name=IMG20240203144221.jpg&amp;hid=1.2&amp;ids=185210534675640957&amp;no_disposition=y&amp;exif_rotate=y&amp;resize=y&amp;max_size=78x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C:\Users\UhinaVA\AppData\Local\Temp\5cfe6511-3170-4e98-8d94-0e8afce303cf_Оборудование 2.zip.3cf\ЛАМПЫ УФ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795" y="3381660"/>
            <a:ext cx="2570053" cy="365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hinaVA\AppData\Local\Temp\3d807e2b-6695-4c6f-bf5f-80eff9b6aeef_Ремонт бассейна 6.zip.eef\IMG_20250619_0805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03" y="7937"/>
            <a:ext cx="3331845" cy="2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E:\Отчеты\Публичный\2025\Фото\Бассейн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/>
          <a:stretch/>
        </p:blipFill>
        <p:spPr bwMode="auto">
          <a:xfrm>
            <a:off x="216603" y="2659062"/>
            <a:ext cx="2706370" cy="3237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E:\Отчеты\Публичный\2025\Фото\Кондиционер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6" t="8478"/>
          <a:stretch/>
        </p:blipFill>
        <p:spPr bwMode="auto">
          <a:xfrm rot="5400000">
            <a:off x="3491977" y="194945"/>
            <a:ext cx="3223895" cy="2849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C:\Users\UhinaVA\AppData\Local\Temp\a8e3b51d-f579-496f-9dd3-9c7aa80cda9c_Шнайдер 2.zip.a9c\Щит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23" y="7937"/>
            <a:ext cx="2661285" cy="32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UhinaVA\AppData\Local\Temp\52fe2a5d-b82c-44cb-b255-375272dbbbd1_Шнайдер 2.zip.bd1\Щит 2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"/>
          <a:stretch/>
        </p:blipFill>
        <p:spPr bwMode="auto">
          <a:xfrm>
            <a:off x="9405466" y="0"/>
            <a:ext cx="2630170" cy="329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E:\Отчеты\Публичный\2025\Фото\Закрытие окон спортзала пленкой 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984" y="3560380"/>
            <a:ext cx="4614041" cy="3297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53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UhinaVA\AppData\Local\Temp\47810e73-190d-4194-ad75-fbd3dd2f9530_Шнайдер 2.zip.530\Насос-дозатор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2"/>
          <a:stretch/>
        </p:blipFill>
        <p:spPr bwMode="auto">
          <a:xfrm>
            <a:off x="677334" y="215090"/>
            <a:ext cx="2777490" cy="3064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hinaVA\AppData\Local\Temp\cbd625df-30b1-4bce-8fdd-8d6dfe28af61_Шнайдер 2.zip.f61\станция дозации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0"/>
          <a:stretch/>
        </p:blipFill>
        <p:spPr bwMode="auto">
          <a:xfrm>
            <a:off x="1268533" y="3612001"/>
            <a:ext cx="2707005" cy="3047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Отчеты\Публичный\2025\Фото\Частотный преобразователь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2" r="21370"/>
          <a:stretch/>
        </p:blipFill>
        <p:spPr bwMode="auto">
          <a:xfrm>
            <a:off x="4591642" y="287162"/>
            <a:ext cx="2733675" cy="3016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Отчеты\Публичный\2025\Фото\Система оповещения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/>
          <a:stretch/>
        </p:blipFill>
        <p:spPr bwMode="auto">
          <a:xfrm>
            <a:off x="4975668" y="3674110"/>
            <a:ext cx="2620010" cy="2997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hinaVA\AppData\Local\Temp\4400060b-545c-470c-9386-aa022fb380d6_Вентиляция.zip.0d6\image0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33033" y="646255"/>
            <a:ext cx="3063875" cy="229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hinaVA\AppData\Local\Microsoft\Windows\INetCache\Content.Word\image6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8028" y="3958591"/>
            <a:ext cx="3084830" cy="231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2791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676" y="609600"/>
            <a:ext cx="10657490" cy="13208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В 2025 г. Комплекс Молодежный пятый раз получил субсидию из областного бюджета в размере </a:t>
            </a:r>
            <a:r>
              <a:rPr lang="ru-RU" sz="2400" b="1" dirty="0">
                <a:solidFill>
                  <a:schemeClr val="tx1"/>
                </a:solidFill>
              </a:rPr>
              <a:t>2 639 700 р. </a:t>
            </a:r>
            <a:r>
              <a:rPr lang="ru-RU" sz="2400" dirty="0">
                <a:solidFill>
                  <a:schemeClr val="tx1"/>
                </a:solidFill>
              </a:rPr>
              <a:t>для приобретения спортивного оборудования и инвентаря, а также спортивной экипировки, необходимых для выполнения Федеральных стандартов спортивной подготовки по видам спорта.</a:t>
            </a:r>
            <a:endParaRPr lang="ru-RU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609319"/>
              </p:ext>
            </p:extLst>
          </p:nvPr>
        </p:nvGraphicFramePr>
        <p:xfrm>
          <a:off x="677863" y="3121572"/>
          <a:ext cx="8596312" cy="3541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7622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3267" y="0"/>
            <a:ext cx="84187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На </a:t>
            </a:r>
            <a:r>
              <a:rPr lang="ru-RU" dirty="0"/>
              <a:t>эти средства приобретено оборудование: </a:t>
            </a:r>
          </a:p>
          <a:p>
            <a:r>
              <a:rPr lang="ru-RU" dirty="0" smtClean="0"/>
              <a:t>- </a:t>
            </a:r>
            <a:r>
              <a:rPr lang="ru-RU" dirty="0"/>
              <a:t>для занятий дзюдо на сумму 134 800 р., в </a:t>
            </a:r>
            <a:r>
              <a:rPr lang="ru-RU" dirty="0" err="1"/>
              <a:t>т.ч</a:t>
            </a:r>
            <a:r>
              <a:rPr lang="ru-RU" dirty="0"/>
              <a:t>. полусферы балансировочные (8 штук) – 56 000 р.;</a:t>
            </a:r>
          </a:p>
          <a:p>
            <a:r>
              <a:rPr lang="ru-RU" dirty="0"/>
              <a:t>- для занятий плаванием на сумму 1 286 100 р., в </a:t>
            </a:r>
            <a:r>
              <a:rPr lang="ru-RU" dirty="0" err="1"/>
              <a:t>т.ч</a:t>
            </a:r>
            <a:r>
              <a:rPr lang="ru-RU" dirty="0"/>
              <a:t>. разделительные дорожки для бассейна (волногасители) – 318 500 р., инвентарь для тренировок – 232 500 р., и экипировка для индивидуального пользования (купальники, плавки, очки, шапочки) – 642 900 р.;</a:t>
            </a:r>
          </a:p>
          <a:p>
            <a:r>
              <a:rPr lang="ru-RU" dirty="0"/>
              <a:t>- для занятий спортивным ориентированием на сумму 307 250 р., в </a:t>
            </a:r>
            <a:r>
              <a:rPr lang="ru-RU" dirty="0" err="1"/>
              <a:t>т.ч</a:t>
            </a:r>
            <a:r>
              <a:rPr lang="ru-RU" dirty="0"/>
              <a:t>. штанга тяжелоатлетическая – 137 300 р., компасы (15 шт.) – 52 950 р., костюм для участия в соревнованиях (2 шт.) – 137 300 р.;</a:t>
            </a:r>
          </a:p>
          <a:p>
            <a:r>
              <a:rPr lang="ru-RU" dirty="0"/>
              <a:t>- для занятий волейболом на сумму 911 550 р., в </a:t>
            </a:r>
            <a:r>
              <a:rPr lang="ru-RU" dirty="0" err="1"/>
              <a:t>т.ч</a:t>
            </a:r>
            <a:r>
              <a:rPr lang="ru-RU" dirty="0"/>
              <a:t>. мячи волейбольные </a:t>
            </a:r>
            <a:r>
              <a:rPr lang="ru-RU" dirty="0" err="1"/>
              <a:t>Volar</a:t>
            </a:r>
            <a:r>
              <a:rPr lang="ru-RU" dirty="0"/>
              <a:t> VL-100 (20 шт.) – 200 000 р., форма волейбольная для спортсменов (72 </a:t>
            </a:r>
            <a:r>
              <a:rPr lang="ru-RU" dirty="0" err="1"/>
              <a:t>компл</a:t>
            </a:r>
            <a:r>
              <a:rPr lang="ru-RU" dirty="0"/>
              <a:t>.) – 180 000 р., костюмы парадные (48 шт.) – 299 700 р., наколенники – (55 пар) – 66 000 р.</a:t>
            </a:r>
          </a:p>
          <a:p>
            <a:pPr algn="just"/>
            <a:endParaRPr lang="ru-RU" dirty="0"/>
          </a:p>
        </p:txBody>
      </p:sp>
      <p:pic>
        <p:nvPicPr>
          <p:cNvPr id="5" name="Рисунок 4" descr="C:\Users\UhinaVA\AppData\Local\Temp\02349c14-e625-47d0-8462-06e2f25d6a21_Полусферы.zip.a21\-5201883498237594617_12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9" b="21448"/>
          <a:stretch/>
        </p:blipFill>
        <p:spPr bwMode="auto">
          <a:xfrm>
            <a:off x="9017898" y="286385"/>
            <a:ext cx="2858770" cy="3142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hinaVA\AppData\Local\Temp\a94d0e00-fcc8-496b-b842-947c8246aa75_Плавки.zip.a75\-5201815500315364203_1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7" t="22988"/>
          <a:stretch/>
        </p:blipFill>
        <p:spPr bwMode="auto">
          <a:xfrm>
            <a:off x="9056633" y="3573463"/>
            <a:ext cx="2781300" cy="3159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E:\Отчеты\Публичный\2024\Фото 2024\Волейбол костюмы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05" y="4141077"/>
            <a:ext cx="3797301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hinaVA\AppData\Local\Temp\aaaa7a00-0547-433c-a70d-f7ca5c8d782e_29.12.2025-11.01.2026.zip.82e\29.12.2025-11.01.2026\10.01.2026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0" t="14752" r="11001" b="8832"/>
          <a:stretch/>
        </p:blipFill>
        <p:spPr bwMode="auto">
          <a:xfrm>
            <a:off x="4815707" y="3899338"/>
            <a:ext cx="3876347" cy="2908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380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:\Users\UhinaVA\AppData\Local\Microsoft\Windows\INetCache\Content.Word\мячи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6383" r="11121" b="9108"/>
          <a:stretch/>
        </p:blipFill>
        <p:spPr bwMode="auto">
          <a:xfrm>
            <a:off x="8650708" y="138942"/>
            <a:ext cx="3446699" cy="2832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E:\Отчеты\Публичный\2025\Фото\Волейбол форма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0" t="13207" r="20189" b="19623"/>
          <a:stretch/>
        </p:blipFill>
        <p:spPr bwMode="auto">
          <a:xfrm>
            <a:off x="210207" y="138942"/>
            <a:ext cx="4035972" cy="3182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E:\Отчеты\Отчет за неделю\2025-2026\Декабрь\07.12.202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8" r="43175" b="15897"/>
          <a:stretch/>
        </p:blipFill>
        <p:spPr bwMode="auto">
          <a:xfrm>
            <a:off x="4540468" y="138942"/>
            <a:ext cx="3660249" cy="3182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UhinaVA\AppData\Local\Temp\c2b547aa-3e28-4c52-9a1b-466d5e660453_Спорт. ориентир..zip.453\sv8szRrpiHhBP7UcCtyg36ac7BHuv0gWTFQXXQ7HICk1rZtdjXyFB7AGdddeKjjyy8_hN2c1AZ8J6m6kCo_VMlE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t="4737" r="11403"/>
          <a:stretch/>
        </p:blipFill>
        <p:spPr bwMode="auto">
          <a:xfrm>
            <a:off x="1480637" y="2753710"/>
            <a:ext cx="2175640" cy="39802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UhinaVA\AppData\Local\Temp\3cab52be-93d2-4ebb-bd11-2a696031af54_Спорт. ориентир..zip.f54\dslgG18DMnZq7_2IMz-uJvTNW2EuDg-4IKg2g5V67cZw_BnafSAxiG87J9ru1b8W-vYtpIArBbwy_oaWqVCxv4Bw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6" t="3507" r="12511"/>
          <a:stretch/>
        </p:blipFill>
        <p:spPr bwMode="auto">
          <a:xfrm>
            <a:off x="8807669" y="2596056"/>
            <a:ext cx="2062676" cy="4137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C:\Users\UhinaVA\AppData\Local\Temp\9dba00b0-f94a-4592-9fcb-fae6e975f122_Спорт. ориентир..zip.122\image-19-01-26-08-46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4" b="9483"/>
          <a:stretch/>
        </p:blipFill>
        <p:spPr bwMode="auto">
          <a:xfrm>
            <a:off x="4432108" y="3618761"/>
            <a:ext cx="3335037" cy="3115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034225" cy="169216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В 2025 г. из областного бюджета выделено </a:t>
            </a:r>
            <a:r>
              <a:rPr lang="ru-RU" sz="2400" b="1" dirty="0">
                <a:solidFill>
                  <a:schemeClr val="tx1"/>
                </a:solidFill>
              </a:rPr>
              <a:t>879 900 р. </a:t>
            </a:r>
            <a:r>
              <a:rPr lang="ru-RU" sz="2400" dirty="0">
                <a:solidFill>
                  <a:schemeClr val="tx1"/>
                </a:solidFill>
              </a:rPr>
              <a:t>на поездки спортсменов на межрегиональные и всероссийские соревнования и проведение учебно-тренировочных мероприятий (2024 г. – 250 000 р.).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799" y="2554013"/>
            <a:ext cx="10195035" cy="3487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На </a:t>
            </a:r>
            <a:r>
              <a:rPr lang="ru-RU" sz="2400" dirty="0"/>
              <a:t>эти средства были </a:t>
            </a:r>
            <a:r>
              <a:rPr lang="ru-RU" sz="2400" dirty="0" smtClean="0"/>
              <a:t>направлены:</a:t>
            </a:r>
          </a:p>
          <a:p>
            <a:r>
              <a:rPr lang="ru-RU" sz="2400" dirty="0" smtClean="0"/>
              <a:t>на </a:t>
            </a:r>
            <a:r>
              <a:rPr lang="ru-RU" sz="2400" dirty="0"/>
              <a:t>Чемпионат и Первенство ЦФО по плаванию в марте 3 человека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на </a:t>
            </a:r>
            <a:r>
              <a:rPr lang="ru-RU" sz="2400" dirty="0"/>
              <a:t>Первенство ЦФО по плаванию в октябре 5 человек, </a:t>
            </a:r>
            <a:endParaRPr lang="ru-RU" sz="2400" dirty="0" smtClean="0"/>
          </a:p>
          <a:p>
            <a:r>
              <a:rPr lang="ru-RU" sz="2400" dirty="0" smtClean="0"/>
              <a:t>на </a:t>
            </a:r>
            <a:r>
              <a:rPr lang="ru-RU" sz="2400" dirty="0"/>
              <a:t>Всероссийское соревнования по плаванию «Резерв России» в декабре 1 человек.</a:t>
            </a:r>
          </a:p>
          <a:p>
            <a:r>
              <a:rPr lang="ru-RU" sz="2400" dirty="0" smtClean="0"/>
              <a:t>На три Первенства ЦФО по волейболу: </a:t>
            </a:r>
            <a:r>
              <a:rPr lang="ru-RU" sz="2400" dirty="0"/>
              <a:t>юноши до 16 лет (ноябрь), юноши до 18 лет (декабрь), девушки до 16 лет (ноябрь).</a:t>
            </a:r>
          </a:p>
        </p:txBody>
      </p:sp>
    </p:spTree>
    <p:extLst>
      <p:ext uri="{BB962C8B-B14F-4D97-AF65-F5344CB8AC3E}">
        <p14:creationId xmlns:p14="http://schemas.microsoft.com/office/powerpoint/2010/main" val="3551833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149838" cy="237533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В 2025 году на территории МАУ ДО СШ «Комплекс Молодёжный» было дополнительно установлено 6 камер видеонаблюдения.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Всего </a:t>
            </a:r>
            <a:r>
              <a:rPr lang="ru-RU" sz="2000" dirty="0">
                <a:solidFill>
                  <a:schemeClr val="tx1"/>
                </a:solidFill>
              </a:rPr>
              <a:t>в МАУ ДО СШ «Комплекс Молодёжный» установлено 35 камер.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Дополнительные </a:t>
            </a:r>
            <a:r>
              <a:rPr lang="ru-RU" sz="2000" dirty="0">
                <a:solidFill>
                  <a:schemeClr val="tx1"/>
                </a:solidFill>
              </a:rPr>
              <a:t>камеры установлены на входную группу, стоянку, на фонтан и т.д.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целях быстрого реагирования на нештатные ситуации выведен пульт видеонаблюдения на пост охраны.</a:t>
            </a:r>
          </a:p>
        </p:txBody>
      </p:sp>
      <p:pic>
        <p:nvPicPr>
          <p:cNvPr id="4" name="Объект 3" descr="C:\Users\UhinaVA\AppData\Local\Temp\115b3c7a-6266-4210-9ba7-9e864a7c9080_Шнайдер 2.zip.080\Видеонаблюдение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785241"/>
            <a:ext cx="3411190" cy="407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hinaVA\AppData\Local\Temp\5f257c73-b96f-4f6e-8796-04f04517fe44_Шнайдер 2.zip.e44\Видеонаблюдение 3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59116"/>
            <a:ext cx="4004440" cy="4198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215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0889" y="837681"/>
            <a:ext cx="8619744" cy="5156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0A1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Перспективный план развития учреждения на </a:t>
            </a:r>
            <a:r>
              <a:rPr lang="ru-RU" sz="2400" b="1" u="sng" dirty="0" smtClean="0">
                <a:solidFill>
                  <a:srgbClr val="0A1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06106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повышение </a:t>
            </a:r>
            <a:r>
              <a:rPr lang="ru-RU" sz="2400" dirty="0"/>
              <a:t>мотивации граждан к регулярным занятиям физической культурой и спортом и ведению здорового образа жизни;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обеспечение </a:t>
            </a:r>
            <a:r>
              <a:rPr lang="ru-RU" sz="2400" dirty="0"/>
              <a:t>проведения на территории МАУ ДО СШ «Комплекс Молодежный» физкультурно-оздоровительных и спортивно-массовых мероприятий городского, областного и </a:t>
            </a:r>
            <a:r>
              <a:rPr lang="ru-RU" sz="2400" dirty="0" smtClean="0"/>
              <a:t>всероссийского уровней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Ремонт пола малой чаши (75м</a:t>
            </a:r>
            <a:r>
              <a:rPr lang="ru-RU" sz="2400" baseline="30000" dirty="0"/>
              <a:t>2</a:t>
            </a:r>
            <a:r>
              <a:rPr lang="ru-RU" sz="24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Замена </a:t>
            </a:r>
            <a:r>
              <a:rPr lang="ru-RU" sz="2400" dirty="0"/>
              <a:t>пожарной </a:t>
            </a:r>
            <a:r>
              <a:rPr lang="ru-RU" sz="2400" dirty="0" smtClean="0"/>
              <a:t>сигнализации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Выполнение </a:t>
            </a:r>
            <a:r>
              <a:rPr lang="ru-RU" sz="2400" dirty="0" smtClean="0"/>
              <a:t>Плана </a:t>
            </a:r>
            <a:r>
              <a:rPr lang="ru-RU" sz="2400" dirty="0" smtClean="0"/>
              <a:t>крупных </a:t>
            </a:r>
            <a:r>
              <a:rPr lang="ru-RU" sz="2400" dirty="0"/>
              <a:t>закупок, ремонтных и профилактических работ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243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2566" y="123587"/>
            <a:ext cx="986637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A1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b="1" dirty="0" smtClean="0">
                <a:solidFill>
                  <a:srgbClr val="0A1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крупных закупок, ремонтных </a:t>
            </a:r>
            <a:r>
              <a:rPr lang="ru-RU" b="1" dirty="0">
                <a:solidFill>
                  <a:srgbClr val="0A1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профилактических работ </a:t>
            </a:r>
            <a:r>
              <a:rPr lang="ru-RU" b="1" dirty="0" smtClean="0">
                <a:solidFill>
                  <a:srgbClr val="0A1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развития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A1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МАУ ДО СШ </a:t>
            </a:r>
            <a:r>
              <a:rPr lang="ru-RU" b="1" dirty="0">
                <a:solidFill>
                  <a:srgbClr val="0A1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"Комплекс Молодежный" на </a:t>
            </a:r>
            <a:r>
              <a:rPr lang="ru-RU" b="1" dirty="0" smtClean="0">
                <a:solidFill>
                  <a:srgbClr val="0A1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solidFill>
                  <a:srgbClr val="0A1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600" dirty="0">
              <a:solidFill>
                <a:srgbClr val="0A1AB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352269"/>
              </p:ext>
            </p:extLst>
          </p:nvPr>
        </p:nvGraphicFramePr>
        <p:xfrm>
          <a:off x="380211" y="848506"/>
          <a:ext cx="10041072" cy="5787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3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9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7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0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9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7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Наименование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Ориентировочная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(руб.)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Срок исполнения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Ответственный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медицинского осмотра работников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Ноябрь, в течении года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Антюфеева О.В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ноутбука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Лапшин Д.В.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8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волейбольных мячей (20шт. по 10 000 руб.)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Ухина В.А.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3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медалей (300 шт. по 150р.)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Ухина В.А.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5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Печатание журналов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Март-апрель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Ухина В.А.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8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и ремонт оборудования в тренажерном зале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Шнайдер А.А.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5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Видеонаблюдение 12 камер на замену старых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Шнайдер А.А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Жесткие диски в серверную (2шт.)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Шнайдер А.А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8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Краска для стен, кисти, валики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Шнайдер А.А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8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цоколя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Шнайдер А.А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8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пола малой чаши (75м</a:t>
                      </a:r>
                      <a:r>
                        <a:rPr lang="ru-RU" sz="16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Июль-август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Шнайдер А.А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13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и замена компьютера на вахте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Шнайдер А.А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97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Проверка внутреннего противопожарного водоснабжения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Мольков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В.А.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337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269486"/>
              </p:ext>
            </p:extLst>
          </p:nvPr>
        </p:nvGraphicFramePr>
        <p:xfrm>
          <a:off x="186117" y="202303"/>
          <a:ext cx="10991220" cy="6335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8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3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3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Наименование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Ориентировочная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(руб.)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Срок исполнения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Ответственный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Проверка состояния огнезащитного покрытия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Мольков В.А.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Обучение требованиям охраны труда, оказание первой помощи пострадавшим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Мольков В.А.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Лампы ультрафиолет (10шт)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Мольков В.А.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Хлор и ПН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Мольков В.А.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7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 пожарной сигнализации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150-200000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Февраль-май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Мольков В.А.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9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Преобразователь сигнала С2000-интернета в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-485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Мольков В.А.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Улитка приточной вентиляции малой чаши (4шт.)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Мольков В.А.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Канцелярские товары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Комарова А.В.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Медикаменты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Комарова А.В.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3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Бытовая химия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Комарова А.В.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88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Устройство вытяжных вентиляторов в малой чаше бассейна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Март-апрель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67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и монтаж термостата на котёл №2 котельной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72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и монтаж насосов на смесительную группу приточной вентиляции (под чашей бассейна)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2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и монтаж воздушных фильтров приточной вентиляции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6964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58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422158"/>
              </p:ext>
            </p:extLst>
          </p:nvPr>
        </p:nvGraphicFramePr>
        <p:xfrm>
          <a:off x="677863" y="669702"/>
          <a:ext cx="8596312" cy="5372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15709358"/>
              </p:ext>
            </p:extLst>
          </p:nvPr>
        </p:nvGraphicFramePr>
        <p:xfrm>
          <a:off x="677863" y="259307"/>
          <a:ext cx="8596312" cy="6448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87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19250" y="26574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589749"/>
              </p:ext>
            </p:extLst>
          </p:nvPr>
        </p:nvGraphicFramePr>
        <p:xfrm>
          <a:off x="171458" y="85126"/>
          <a:ext cx="11650893" cy="7216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2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3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6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7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0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Наименование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Ориентировочная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Стоимость (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руб.)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Срок исполнения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Ответственный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манометров и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воздухоотводчиков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котельной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8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оборудования для ремонта большого теплопункта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95000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Февраль-март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8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оборудования для ремонта малого теплопункта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февраль-март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9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Слесарно-монтажные и сварочные работы в теплопунктах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160000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Июнь-июль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регистра отопления в большой чаше бассейна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Акты проверки электрохозяйства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Август-сентябрь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ВДПО акты на трубы и вентиляцию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Август-сентябрь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2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Сантехника (расходники)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Электрика (расходники)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8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Подшипники, прокладки, уплотнители для насосов (расходники)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Профилактический ремонт узлов теплых полов бассейна (4 единицы)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Июль-август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Непредвиденные расходы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Яхьяев В.А.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53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Итого: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3 958 500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5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Закупка оборудования, инвентаря и спортивной экипировки для выполнения требования федеральных стандартов за счет средств областного бюджета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Февраль-апрель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Ухина В.А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23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проведение учебно-тренировочных мероприятий и командирование спортсменов на соревнования за счет средств областного бюджета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Ухина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78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0475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697" marR="18697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40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68839209"/>
              </p:ext>
            </p:extLst>
          </p:nvPr>
        </p:nvGraphicFramePr>
        <p:xfrm>
          <a:off x="159248" y="0"/>
          <a:ext cx="8889218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15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7711249"/>
              </p:ext>
            </p:extLst>
          </p:nvPr>
        </p:nvGraphicFramePr>
        <p:xfrm>
          <a:off x="500417" y="477672"/>
          <a:ext cx="8916537" cy="593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05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53639401"/>
              </p:ext>
            </p:extLst>
          </p:nvPr>
        </p:nvGraphicFramePr>
        <p:xfrm>
          <a:off x="500419" y="545911"/>
          <a:ext cx="9039366" cy="5800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060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57" y="88150"/>
            <a:ext cx="10782795" cy="1320800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Оказание услуг лицам с ограниченными возможностями</a:t>
            </a:r>
            <a:r>
              <a:rPr lang="ru-RU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E:\Отчеты\Отчет за неделю\2024-2025\Май\12.05-18.05.2025\Спартакиада инвалидов\Спартакиада инвалидов  гонки на колясках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5" b="9771"/>
          <a:stretch/>
        </p:blipFill>
        <p:spPr bwMode="auto">
          <a:xfrm>
            <a:off x="1364608" y="558141"/>
            <a:ext cx="3764477" cy="26481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E:\Отчеты\Отчет за неделю\2024-2025\Май\12.05-18.05.2025\Спартакиада инвалидов\Спартакиада инвалидов дартс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/>
          <a:stretch/>
        </p:blipFill>
        <p:spPr bwMode="auto">
          <a:xfrm>
            <a:off x="6095999" y="558141"/>
            <a:ext cx="4104905" cy="2422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E:\Отчеты\Отчет за неделю\2024-2025\Май\12.05-18.05.2025\Спартакиада инвалидов\Спартакиада инвалидов пауэрлифтинг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" b="13438"/>
          <a:stretch/>
        </p:blipFill>
        <p:spPr bwMode="auto">
          <a:xfrm>
            <a:off x="7194676" y="3111335"/>
            <a:ext cx="2739242" cy="3631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E:\Отчеты\Отчет за неделю\2024-2025\Май\12.05-18.05.2025\Спартакиада инвалидов\Спартакиада инвалидов парад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/>
          <a:stretch/>
        </p:blipFill>
        <p:spPr bwMode="auto">
          <a:xfrm>
            <a:off x="1139750" y="3333986"/>
            <a:ext cx="4956249" cy="3314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923960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4558</TotalTime>
  <Words>3115</Words>
  <Application>Microsoft Office PowerPoint</Application>
  <PresentationFormat>Широкоэкранный</PresentationFormat>
  <Paragraphs>1345</Paragraphs>
  <Slides>50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8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Unknown</vt:lpstr>
      <vt:lpstr>       Информация о результатах деятельности Муниципального автономного учреждения дополнительного образования города Коврова Владимирской области Спортивная школа  «Комплекс Молодежный» за 2025 г. </vt:lpstr>
      <vt:lpstr>Муниципальное автономное учреждение дополнительного образования  города Коврова Владимирской области  Спортивная школа «Комплекс Молодежный» было образовано в 2012 году.  ·      Организационно-правовая форма: муниципальное автономное учреждение.  ·      Статус: учреждение спорта. ·      Тип: физкультурно-спортивная направленность.   ·      Учредитель: администрация города Коврова Владимирской области. ·      Место нахождения: 601911, Россия, Владимирская область, г.Ковров, ул. Еловая, д. 94/1 ·      Директор МАУ ДО СШ «Комплекс Молодежный» Арсентьев Вячеслав Тимофеевич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Оказание услуг лицам с ограниченными возможностями </vt:lpstr>
      <vt:lpstr>Фестиваль «СВОих не бросаем» Кубок защитников Отечества</vt:lpstr>
      <vt:lpstr>Кубок защитников Отечества</vt:lpstr>
      <vt:lpstr>Кубок защитников Отечества</vt:lpstr>
      <vt:lpstr>ТРЕНЕРЫ ПО ВИДАМ СПОРТА</vt:lpstr>
      <vt:lpstr>Презентация PowerPoint</vt:lpstr>
      <vt:lpstr>Лучшие спортсмены года Зуйков Артём (волейбол)                           Смирнов Кирилл (спорт.                                                                        ориентирование)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Сдача нормативов ВФСК ГТО </vt:lpstr>
      <vt:lpstr>Презентация PowerPoint</vt:lpstr>
      <vt:lpstr>Патриотическое воспитание </vt:lpstr>
      <vt:lpstr>Организация отдыха и оздоровления детей</vt:lpstr>
      <vt:lpstr>Структура доходов по источникам</vt:lpstr>
      <vt:lpstr>Доходы МАУ ДО СШ «Комплекс Молодежный»</vt:lpstr>
      <vt:lpstr>Источники доходов от предпринимательской деятельности МАУ ДО СШ «Комплекс Молодежный» </vt:lpstr>
      <vt:lpstr>Доходы по видам спорта</vt:lpstr>
      <vt:lpstr>Сводные данные по доходам и расходам от ПД за 2020-2024 г.г. </vt:lpstr>
      <vt:lpstr>Структура расходов</vt:lpstr>
      <vt:lpstr>Структура расходов в % к итогу</vt:lpstr>
      <vt:lpstr>Динамика расходов к итогу 2020-2025 г.г.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2025 г. Комплекс Молодежный пятый раз получил субсидию из областного бюджета в размере 2 639 700 р. для приобретения спортивного оборудования и инвентаря, а также спортивной экипировки, необходимых для выполнения Федеральных стандартов спортивной подготовки по видам спорта.</vt:lpstr>
      <vt:lpstr>Презентация PowerPoint</vt:lpstr>
      <vt:lpstr>Презентация PowerPoint</vt:lpstr>
      <vt:lpstr>В 2025 г. из областного бюджета выделено 879 900 р. на поездки спортсменов на межрегиональные и всероссийские соревнования и проведение учебно-тренировочных мероприятий (2024 г. – 250 000 р.). </vt:lpstr>
      <vt:lpstr>В 2025 году на территории МАУ ДО СШ «Комплекс Молодёжный» было дополнительно установлено 6 камер видеонаблюдения.  Всего в МАУ ДО СШ «Комплекс Молодёжный» установлено 35 камер.  Дополнительные камеры установлены на входную группу, стоянку, на фонтан и т.д.  В целях быстрого реагирования на нештатные ситуации выведен пульт видеонаблюдения на пост охраны.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</dc:creator>
  <cp:lastModifiedBy>UhinaVA</cp:lastModifiedBy>
  <cp:revision>447</cp:revision>
  <cp:lastPrinted>2026-02-10T08:30:33Z</cp:lastPrinted>
  <dcterms:created xsi:type="dcterms:W3CDTF">2019-01-29T05:15:42Z</dcterms:created>
  <dcterms:modified xsi:type="dcterms:W3CDTF">2026-02-11T04:48:50Z</dcterms:modified>
</cp:coreProperties>
</file>